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  <p:sldMasterId id="2147483672" r:id="rId2"/>
  </p:sldMasterIdLst>
  <p:sldIdLst>
    <p:sldId id="256" r:id="rId3"/>
    <p:sldId id="258" r:id="rId4"/>
    <p:sldId id="259" r:id="rId5"/>
    <p:sldId id="279" r:id="rId6"/>
    <p:sldId id="260" r:id="rId7"/>
    <p:sldId id="257" r:id="rId8"/>
    <p:sldId id="261" r:id="rId9"/>
    <p:sldId id="278" r:id="rId10"/>
    <p:sldId id="280" r:id="rId11"/>
    <p:sldId id="281" r:id="rId12"/>
    <p:sldId id="282" r:id="rId13"/>
    <p:sldId id="272" r:id="rId14"/>
    <p:sldId id="273" r:id="rId15"/>
    <p:sldId id="262" r:id="rId16"/>
    <p:sldId id="274" r:id="rId17"/>
    <p:sldId id="276" r:id="rId18"/>
    <p:sldId id="277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055"/>
    <a:srgbClr val="648C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80" d="100"/>
          <a:sy n="80" d="100"/>
        </p:scale>
        <p:origin x="43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6346" y="1788454"/>
            <a:ext cx="6270922" cy="2098226"/>
          </a:xfrm>
        </p:spPr>
        <p:txBody>
          <a:bodyPr anchor="b">
            <a:noAutofit/>
          </a:bodyPr>
          <a:lstStyle>
            <a:lvl1pPr algn="ctr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9930" y="3956280"/>
            <a:ext cx="5123755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4644" y="6453386"/>
            <a:ext cx="1205958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041" y="6453386"/>
            <a:ext cx="5267533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564643" y="744469"/>
            <a:ext cx="8005589" cy="5349671"/>
            <a:chOff x="564643" y="744469"/>
            <a:chExt cx="8005589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6113972" y="1685652"/>
              <a:ext cx="2456260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357"/>
                  </a:lnTo>
                  <a:lnTo>
                    <a:pt x="8761" y="935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564643" y="744469"/>
              <a:ext cx="2456505" cy="4408488"/>
            </a:xfrm>
            <a:custGeom>
              <a:avLst/>
              <a:gdLst/>
              <a:ahLst/>
              <a:cxnLst/>
              <a:rect l="l" t="t" r="r" b="b"/>
              <a:pathLst>
                <a:path w="10001" h="10000">
                  <a:moveTo>
                    <a:pt x="8762" y="0"/>
                  </a:moveTo>
                  <a:lnTo>
                    <a:pt x="10001" y="0"/>
                  </a:lnTo>
                  <a:lnTo>
                    <a:pt x="10001" y="10000"/>
                  </a:lnTo>
                  <a:lnTo>
                    <a:pt x="1" y="10000"/>
                  </a:lnTo>
                  <a:cubicBezTo>
                    <a:pt x="-2" y="9766"/>
                    <a:pt x="4" y="9586"/>
                    <a:pt x="1" y="9352"/>
                  </a:cubicBezTo>
                  <a:lnTo>
                    <a:pt x="8762" y="9346"/>
                  </a:lnTo>
                  <a:lnTo>
                    <a:pt x="8762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43" y="5428345"/>
            <a:ext cx="2391241" cy="749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006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2295526"/>
            <a:ext cx="7200900" cy="357187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540" y="5703734"/>
            <a:ext cx="2391241" cy="749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744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80797" y="624156"/>
            <a:ext cx="1490950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624156"/>
            <a:ext cx="5724525" cy="524324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540" y="5703734"/>
            <a:ext cx="2391241" cy="749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3398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FAE1F-8CA7-9747-A877-ADA0B8A47459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5E102-C01E-6140-A8F0-D80464E17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588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FAE1F-8CA7-9747-A877-ADA0B8A47459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5E102-C01E-6140-A8F0-D80464E17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7825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FAE1F-8CA7-9747-A877-ADA0B8A47459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5E102-C01E-6140-A8F0-D80464E17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401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FAE1F-8CA7-9747-A877-ADA0B8A47459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5E102-C01E-6140-A8F0-D80464E17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772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FAE1F-8CA7-9747-A877-ADA0B8A47459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5E102-C01E-6140-A8F0-D80464E17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0183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FAE1F-8CA7-9747-A877-ADA0B8A47459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5E102-C01E-6140-A8F0-D80464E17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8046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FAE1F-8CA7-9747-A877-ADA0B8A47459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5E102-C01E-6140-A8F0-D80464E17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032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FAE1F-8CA7-9747-A877-ADA0B8A47459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5E102-C01E-6140-A8F0-D80464E17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97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540" y="5703734"/>
            <a:ext cx="2391241" cy="749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2363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FAE1F-8CA7-9747-A877-ADA0B8A47459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5E102-C01E-6140-A8F0-D80464E17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378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FAE1F-8CA7-9747-A877-ADA0B8A47459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5E102-C01E-6140-A8F0-D80464E17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9841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FAE1F-8CA7-9747-A877-ADA0B8A47459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5E102-C01E-6140-A8F0-D80464E17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936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769" y="1301361"/>
            <a:ext cx="7209728" cy="2852737"/>
          </a:xfrm>
        </p:spPr>
        <p:txBody>
          <a:bodyPr anchor="b">
            <a:normAutofit/>
          </a:bodyPr>
          <a:lstStyle>
            <a:lvl1pPr algn="r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769" y="4216328"/>
            <a:ext cx="7209728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4181" y="6453386"/>
            <a:ext cx="1216807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234" y="6453386"/>
            <a:ext cx="5267533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8" name="Freeform 7" title="Crop Mark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43" y="5428345"/>
            <a:ext cx="2391241" cy="749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4219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8700" y="2286000"/>
            <a:ext cx="3335840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4052" y="2286000"/>
            <a:ext cx="3335840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540" y="5703734"/>
            <a:ext cx="2391241" cy="749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934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340230"/>
            <a:ext cx="3335840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8700" y="3305208"/>
            <a:ext cx="3335839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3760" y="2349754"/>
            <a:ext cx="3335840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3760" y="3305208"/>
            <a:ext cx="3335840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540" y="5703734"/>
            <a:ext cx="2391241" cy="749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964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540" y="5703734"/>
            <a:ext cx="2391241" cy="749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540" y="5703734"/>
            <a:ext cx="2391241" cy="749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185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4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2015" y="685801"/>
            <a:ext cx="3909060" cy="5175250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6344"/>
            <a:ext cx="2891790" cy="3011056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2/20/2020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540" y="5703734"/>
            <a:ext cx="2391241" cy="749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240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4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49090" y="1"/>
            <a:ext cx="4994910" cy="6857999"/>
          </a:xfrm>
        </p:spPr>
        <p:txBody>
          <a:bodyPr anchor="t"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1500"/>
            </a:lvl2pPr>
            <a:lvl3pPr marL="685800" indent="0">
              <a:buNone/>
              <a:defRPr sz="15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5968"/>
            <a:ext cx="2891790" cy="3011432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2/20/2020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540" y="5703734"/>
            <a:ext cx="2391241" cy="749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219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286000"/>
            <a:ext cx="72009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2987" y="6453386"/>
            <a:ext cx="90342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70173" y="6453386"/>
            <a:ext cx="4710623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4552" y="6453386"/>
            <a:ext cx="119721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 title="Side bar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20057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6858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6912">
          <p15:clr>
            <a:srgbClr val="F26B43"/>
          </p15:clr>
        </p15:guide>
        <p15:guide id="2" pos="936">
          <p15:clr>
            <a:srgbClr val="F26B43"/>
          </p15:clr>
        </p15:guide>
        <p15:guide id="3" pos="864">
          <p15:clr>
            <a:srgbClr val="F26B43"/>
          </p15:clr>
        </p15:guide>
        <p15:guide id="11" orient="horz" pos="1368" userDrawn="1">
          <p15:clr>
            <a:srgbClr val="F26B43"/>
          </p15:clr>
        </p15:guide>
        <p15:guide id="12" orient="horz" pos="1440" userDrawn="1">
          <p15:clr>
            <a:srgbClr val="F26B43"/>
          </p15:clr>
        </p15:guide>
        <p15:guide id="13" orient="horz" pos="3696" userDrawn="1">
          <p15:clr>
            <a:srgbClr val="F26B43"/>
          </p15:clr>
        </p15:guide>
        <p15:guide id="14" orient="horz" pos="432" userDrawn="1">
          <p15:clr>
            <a:srgbClr val="F26B43"/>
          </p15:clr>
        </p15:guide>
        <p15:guide id="15" orient="horz" pos="1512" userDrawn="1">
          <p15:clr>
            <a:srgbClr val="F26B43"/>
          </p15:clr>
        </p15:guide>
        <p15:guide id="16" pos="5184" userDrawn="1">
          <p15:clr>
            <a:srgbClr val="F26B43"/>
          </p15:clr>
        </p15:guide>
        <p15:guide id="17" pos="702" userDrawn="1">
          <p15:clr>
            <a:srgbClr val="F26B43"/>
          </p15:clr>
        </p15:guide>
        <p15:guide id="18" pos="64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FAE1F-8CA7-9747-A877-ADA0B8A47459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35E102-C01E-6140-A8F0-D80464E17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073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armcreditknowledgecenter.com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7134" y="2170249"/>
            <a:ext cx="7242047" cy="209822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7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7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 smtClean="0"/>
              <a:t>“</a:t>
            </a:r>
            <a:r>
              <a:rPr lang="en-US" dirty="0" err="1" smtClean="0"/>
              <a:t>Ag”vocacy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4000" dirty="0" smtClean="0"/>
              <a:t>Advocating for agriculture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44226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6969" y="467589"/>
            <a:ext cx="7200900" cy="1485900"/>
          </a:xfrm>
        </p:spPr>
        <p:txBody>
          <a:bodyPr/>
          <a:lstStyle/>
          <a:p>
            <a:r>
              <a:rPr lang="en-US" dirty="0" smtClean="0"/>
              <a:t>I=Informative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661136" y="1461321"/>
            <a:ext cx="7792566" cy="4171405"/>
          </a:xfrm>
        </p:spPr>
        <p:txBody>
          <a:bodyPr>
            <a:noAutofit/>
          </a:bodyPr>
          <a:lstStyle/>
          <a:p>
            <a:r>
              <a:rPr lang="en-US" sz="2800" dirty="0"/>
              <a:t>W</a:t>
            </a:r>
            <a:r>
              <a:rPr lang="en-US" sz="2800" dirty="0" smtClean="0"/>
              <a:t>rap </a:t>
            </a:r>
            <a:r>
              <a:rPr lang="en-US" sz="2800" dirty="0"/>
              <a:t>some facts and </a:t>
            </a:r>
            <a:r>
              <a:rPr lang="en-US" sz="2800" dirty="0" smtClean="0"/>
              <a:t>figures around </a:t>
            </a:r>
            <a:r>
              <a:rPr lang="en-US" sz="2800" dirty="0"/>
              <a:t>your argument.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5209" y="2781355"/>
            <a:ext cx="4542791" cy="276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216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6969" y="563842"/>
            <a:ext cx="7200900" cy="1485900"/>
          </a:xfrm>
        </p:spPr>
        <p:txBody>
          <a:bodyPr/>
          <a:lstStyle/>
          <a:p>
            <a:r>
              <a:rPr lang="en-US" dirty="0" smtClean="0"/>
              <a:t>T=Timely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956969" y="1653827"/>
            <a:ext cx="7792566" cy="4171405"/>
          </a:xfrm>
        </p:spPr>
        <p:txBody>
          <a:bodyPr>
            <a:noAutofit/>
          </a:bodyPr>
          <a:lstStyle/>
          <a:p>
            <a:r>
              <a:rPr lang="en-US" sz="2800" dirty="0" smtClean="0"/>
              <a:t>Contact the decision maker in a timely matter.  Not too soon, not too late.</a:t>
            </a:r>
            <a:endParaRPr lang="en-US" sz="2800" dirty="0"/>
          </a:p>
          <a:p>
            <a:r>
              <a:rPr lang="en-US" sz="2800" dirty="0" smtClean="0"/>
              <a:t>Be aware that circumstances</a:t>
            </a:r>
            <a:r>
              <a:rPr lang="en-US" sz="2800" dirty="0"/>
              <a:t> </a:t>
            </a:r>
            <a:r>
              <a:rPr lang="en-US" sz="2800" dirty="0" smtClean="0"/>
              <a:t>may </a:t>
            </a:r>
            <a:r>
              <a:rPr lang="en-US" sz="2800" dirty="0"/>
              <a:t>change around your </a:t>
            </a:r>
            <a:r>
              <a:rPr lang="en-US" sz="2800" dirty="0" smtClean="0"/>
              <a:t>initial contact. </a:t>
            </a:r>
          </a:p>
          <a:p>
            <a:r>
              <a:rPr lang="en-US" sz="2800" dirty="0"/>
              <a:t>B</a:t>
            </a:r>
            <a:r>
              <a:rPr lang="en-US" sz="2800" dirty="0" smtClean="0"/>
              <a:t>uild a relationship over time.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7513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3926" y="336884"/>
            <a:ext cx="8325853" cy="2839453"/>
          </a:xfrm>
        </p:spPr>
        <p:txBody>
          <a:bodyPr>
            <a:normAutofit/>
          </a:bodyPr>
          <a:lstStyle/>
          <a:p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message </a:t>
            </a:r>
            <a:r>
              <a:rPr lang="en-US" dirty="0" smtClean="0"/>
              <a:t>formula… </a:t>
            </a:r>
            <a:br>
              <a:rPr lang="en-US" dirty="0" smtClean="0"/>
            </a:br>
            <a:r>
              <a:rPr lang="en-US" dirty="0" smtClean="0"/>
              <a:t>	</a:t>
            </a:r>
            <a:r>
              <a:rPr lang="en-US" sz="4000" dirty="0" smtClean="0"/>
              <a:t>Uses: </a:t>
            </a:r>
            <a:r>
              <a:rPr lang="en-US" sz="2400" dirty="0" smtClean="0"/>
              <a:t>meetings, written communication, phone calls.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	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733925" y="1852864"/>
            <a:ext cx="8205537" cy="400651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algn="l" defTabSz="6858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3430"/>
            <a:r>
              <a:rPr lang="en-US" sz="4800" b="1" i="1" dirty="0">
                <a:solidFill>
                  <a:srgbClr val="003055"/>
                </a:solidFill>
                <a:latin typeface="Calibri" panose="020F0502020204030204" pitchFamily="34" charset="0"/>
              </a:rPr>
              <a:t>My name is </a:t>
            </a:r>
            <a:r>
              <a:rPr lang="en-US" dirty="0">
                <a:solidFill>
                  <a:srgbClr val="003055"/>
                </a:solidFill>
                <a:latin typeface="Brandon Grotesque Regular" panose="020B0503020203060202" pitchFamily="34" charset="0"/>
              </a:rPr>
              <a:t>and I’m from </a:t>
            </a:r>
            <a:r>
              <a:rPr lang="en-US" i="1" dirty="0">
                <a:solidFill>
                  <a:srgbClr val="519136"/>
                </a:solidFill>
                <a:latin typeface="Gill Sans MT" panose="020B0502020104020203" pitchFamily="34" charset="0"/>
              </a:rPr>
              <a:t>[establish relevance by clarifying that you are a constituent]</a:t>
            </a:r>
            <a:r>
              <a:rPr lang="en-US" dirty="0">
                <a:solidFill>
                  <a:srgbClr val="519136"/>
                </a:solidFill>
                <a:latin typeface="Brandon Grotesque Regular" panose="020B0503020203060202" pitchFamily="34" charset="0"/>
              </a:rPr>
              <a:t>. </a:t>
            </a:r>
            <a:r>
              <a:rPr lang="en-US" dirty="0">
                <a:solidFill>
                  <a:srgbClr val="003055"/>
                </a:solidFill>
                <a:latin typeface="Brandon Grotesque Regular" panose="020B0503020203060202" pitchFamily="34" charset="0"/>
              </a:rPr>
              <a:t>I am here to ask for </a:t>
            </a:r>
            <a:r>
              <a:rPr lang="en-US" i="1" dirty="0">
                <a:solidFill>
                  <a:srgbClr val="519136"/>
                </a:solidFill>
                <a:latin typeface="Gill Sans MT" panose="020B0502020104020203" pitchFamily="34" charset="0"/>
              </a:rPr>
              <a:t>[specific ask]</a:t>
            </a:r>
            <a:r>
              <a:rPr lang="en-US" i="1" dirty="0">
                <a:solidFill>
                  <a:srgbClr val="003055"/>
                </a:solidFill>
                <a:latin typeface="Gill Sans MT" panose="020B0502020104020203" pitchFamily="34" charset="0"/>
              </a:rPr>
              <a:t>.</a:t>
            </a:r>
          </a:p>
          <a:p>
            <a:endParaRPr lang="en-US" sz="4800" i="1" dirty="0">
              <a:latin typeface="Gill Sans MT" panose="020B0502020104020203" pitchFamily="34" charset="0"/>
            </a:endParaRPr>
          </a:p>
          <a:p>
            <a:pPr marR="3430"/>
            <a:r>
              <a:rPr lang="en-US" sz="4800" b="1" i="1" dirty="0">
                <a:solidFill>
                  <a:srgbClr val="003055"/>
                </a:solidFill>
                <a:latin typeface="Calibri" panose="020F0502020204030204" pitchFamily="34" charset="0"/>
              </a:rPr>
              <a:t>Knowing of your interest </a:t>
            </a:r>
            <a:r>
              <a:rPr lang="en-US" dirty="0">
                <a:solidFill>
                  <a:srgbClr val="003055"/>
                </a:solidFill>
                <a:latin typeface="Brandon Grotesque Regular" panose="020B0503020203060202" pitchFamily="34" charset="0"/>
              </a:rPr>
              <a:t>in </a:t>
            </a:r>
            <a:r>
              <a:rPr lang="en-US" i="1" dirty="0">
                <a:solidFill>
                  <a:srgbClr val="519136"/>
                </a:solidFill>
                <a:latin typeface="Gill Sans MT" panose="020B0502020104020203" pitchFamily="34" charset="0"/>
              </a:rPr>
              <a:t>[specific to the audience]</a:t>
            </a:r>
            <a:r>
              <a:rPr lang="en-US" dirty="0">
                <a:solidFill>
                  <a:srgbClr val="003055"/>
                </a:solidFill>
                <a:latin typeface="Brandon Grotesque Regular" panose="020B0503020203060202" pitchFamily="34" charset="0"/>
              </a:rPr>
              <a:t>, I think you’ll be interested, too.</a:t>
            </a:r>
          </a:p>
          <a:p>
            <a:endParaRPr lang="en-US" sz="4800" b="1" i="1" dirty="0" smtClean="0">
              <a:solidFill>
                <a:srgbClr val="003055"/>
              </a:solidFill>
              <a:latin typeface="Calibri" panose="020F0502020204030204" pitchFamily="34" charset="0"/>
            </a:endParaRPr>
          </a:p>
          <a:p>
            <a:r>
              <a:rPr lang="en-US" sz="4800" b="1" i="1" dirty="0" smtClean="0">
                <a:solidFill>
                  <a:srgbClr val="003055"/>
                </a:solidFill>
                <a:latin typeface="Calibri" panose="020F0502020204030204" pitchFamily="34" charset="0"/>
              </a:rPr>
              <a:t>This </a:t>
            </a:r>
            <a:r>
              <a:rPr lang="en-US" sz="4800" b="1" i="1" dirty="0">
                <a:solidFill>
                  <a:srgbClr val="003055"/>
                </a:solidFill>
                <a:latin typeface="Calibri" panose="020F0502020204030204" pitchFamily="34" charset="0"/>
              </a:rPr>
              <a:t>is important </a:t>
            </a:r>
            <a:r>
              <a:rPr lang="en-US" dirty="0">
                <a:solidFill>
                  <a:srgbClr val="003055"/>
                </a:solidFill>
                <a:latin typeface="Brandon Grotesque Regular" panose="020B0503020203060202" pitchFamily="34" charset="0"/>
              </a:rPr>
              <a:t>to the people I represent because</a:t>
            </a:r>
          </a:p>
          <a:p>
            <a:r>
              <a:rPr lang="en-US" i="1" dirty="0">
                <a:solidFill>
                  <a:srgbClr val="519136"/>
                </a:solidFill>
                <a:latin typeface="Gill Sans MT" panose="020B0502020104020203" pitchFamily="34" charset="0"/>
              </a:rPr>
              <a:t>[personal story and information]</a:t>
            </a:r>
            <a:r>
              <a:rPr lang="en-US" dirty="0">
                <a:solidFill>
                  <a:srgbClr val="003055"/>
                </a:solidFill>
                <a:latin typeface="Brandon Grotesque Regular" panose="020B0503020203060202" pitchFamily="34" charset="0"/>
              </a:rPr>
              <a:t>.</a:t>
            </a:r>
          </a:p>
          <a:p>
            <a:endParaRPr lang="en-US" sz="4800" b="1" i="1" dirty="0" smtClean="0">
              <a:solidFill>
                <a:srgbClr val="003055"/>
              </a:solidFill>
              <a:latin typeface="Calibri" panose="020F0502020204030204" pitchFamily="34" charset="0"/>
            </a:endParaRPr>
          </a:p>
          <a:p>
            <a:r>
              <a:rPr lang="en-US" sz="4800" b="1" i="1" dirty="0" smtClean="0">
                <a:solidFill>
                  <a:srgbClr val="003055"/>
                </a:solidFill>
                <a:latin typeface="Calibri" panose="020F0502020204030204" pitchFamily="34" charset="0"/>
              </a:rPr>
              <a:t>That’s </a:t>
            </a:r>
            <a:r>
              <a:rPr lang="en-US" sz="4800" b="1" i="1" dirty="0">
                <a:solidFill>
                  <a:srgbClr val="003055"/>
                </a:solidFill>
                <a:latin typeface="Calibri" panose="020F0502020204030204" pitchFamily="34" charset="0"/>
              </a:rPr>
              <a:t>why I hope </a:t>
            </a:r>
            <a:r>
              <a:rPr lang="en-US" dirty="0">
                <a:solidFill>
                  <a:srgbClr val="003055"/>
                </a:solidFill>
                <a:latin typeface="Brandon Grotesque Regular" panose="020B0503020203060202" pitchFamily="34" charset="0"/>
              </a:rPr>
              <a:t>you’ll </a:t>
            </a:r>
            <a:r>
              <a:rPr lang="en-US" i="1" dirty="0">
                <a:solidFill>
                  <a:srgbClr val="519136"/>
                </a:solidFill>
                <a:latin typeface="Gill Sans MT" panose="020B0502020104020203" pitchFamily="34" charset="0"/>
              </a:rPr>
              <a:t>[specific ask]</a:t>
            </a:r>
            <a:r>
              <a:rPr lang="en-US" dirty="0">
                <a:solidFill>
                  <a:srgbClr val="003055"/>
                </a:solidFill>
                <a:latin typeface="Brandon Grotesque Regular" panose="020B0503020203060202" pitchFamily="34" charset="0"/>
              </a:rPr>
              <a:t>.</a:t>
            </a:r>
          </a:p>
          <a:p>
            <a:endParaRPr lang="en-US" sz="4800" b="1" i="1" dirty="0" smtClean="0">
              <a:solidFill>
                <a:srgbClr val="003055"/>
              </a:solidFill>
              <a:latin typeface="Calibri" panose="020F0502020204030204" pitchFamily="34" charset="0"/>
            </a:endParaRPr>
          </a:p>
          <a:p>
            <a:r>
              <a:rPr lang="en-US" sz="4800" b="1" i="1" dirty="0" smtClean="0">
                <a:solidFill>
                  <a:srgbClr val="003055"/>
                </a:solidFill>
                <a:latin typeface="Calibri" panose="020F0502020204030204" pitchFamily="34" charset="0"/>
              </a:rPr>
              <a:t>I’d </a:t>
            </a:r>
            <a:r>
              <a:rPr lang="en-US" sz="4800" b="1" i="1" dirty="0">
                <a:solidFill>
                  <a:srgbClr val="003055"/>
                </a:solidFill>
                <a:latin typeface="Calibri" panose="020F0502020204030204" pitchFamily="34" charset="0"/>
              </a:rPr>
              <a:t>like to follow-up </a:t>
            </a:r>
            <a:r>
              <a:rPr lang="en-US" dirty="0">
                <a:solidFill>
                  <a:srgbClr val="003055"/>
                </a:solidFill>
                <a:latin typeface="Brandon Grotesque Regular" panose="020B0503020203060202" pitchFamily="34" charset="0"/>
              </a:rPr>
              <a:t>by </a:t>
            </a:r>
            <a:r>
              <a:rPr lang="en-US" i="1" dirty="0">
                <a:solidFill>
                  <a:srgbClr val="519136"/>
                </a:solidFill>
                <a:latin typeface="Gill Sans MT" panose="020B0502020104020203" pitchFamily="34" charset="0"/>
              </a:rPr>
              <a:t>[date]</a:t>
            </a:r>
            <a:r>
              <a:rPr lang="en-US" dirty="0">
                <a:solidFill>
                  <a:srgbClr val="003055"/>
                </a:solidFill>
                <a:latin typeface="Brandon Grotesque Regular" panose="020B0503020203060202" pitchFamily="34" charset="0"/>
              </a:rPr>
              <a:t>. When can I get back to you?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89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Fact Gathering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8699" y="1428750"/>
            <a:ext cx="7513721" cy="41779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solidFill>
                  <a:srgbClr val="648C1A"/>
                </a:solidFill>
              </a:rPr>
              <a:t>Utilizing reliable and accurate online </a:t>
            </a:r>
            <a:r>
              <a:rPr lang="en-US" sz="2800" dirty="0">
                <a:solidFill>
                  <a:srgbClr val="648C1A"/>
                </a:solidFill>
              </a:rPr>
              <a:t>resources is </a:t>
            </a:r>
            <a:r>
              <a:rPr lang="en-US" sz="2800" dirty="0" smtClean="0">
                <a:solidFill>
                  <a:srgbClr val="648C1A"/>
                </a:solidFill>
              </a:rPr>
              <a:t>essential.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rgbClr val="648C1A"/>
                </a:solidFill>
              </a:rPr>
              <a:t>Sites </a:t>
            </a:r>
            <a:r>
              <a:rPr lang="en-US" sz="2800" dirty="0">
                <a:solidFill>
                  <a:srgbClr val="648C1A"/>
                </a:solidFill>
              </a:rPr>
              <a:t>to utilize for gathering information on your topic:</a:t>
            </a:r>
          </a:p>
          <a:p>
            <a:pPr marR="37710"/>
            <a:r>
              <a:rPr lang="en-US" sz="2800" b="1" i="1" dirty="0">
                <a:solidFill>
                  <a:srgbClr val="648C1A"/>
                </a:solidFill>
              </a:rPr>
              <a:t>Agfoundation.org/resources </a:t>
            </a:r>
            <a:endParaRPr lang="en-US" sz="2800" b="1" i="1" dirty="0" smtClean="0">
              <a:solidFill>
                <a:srgbClr val="648C1A"/>
              </a:solidFill>
            </a:endParaRPr>
          </a:p>
          <a:p>
            <a:pPr marR="37710"/>
            <a:r>
              <a:rPr lang="en-US" sz="2800" b="1" i="1" dirty="0" smtClean="0">
                <a:solidFill>
                  <a:srgbClr val="648C1A"/>
                </a:solidFill>
              </a:rPr>
              <a:t>Foodintegrity.org</a:t>
            </a:r>
            <a:endParaRPr lang="en-US" sz="2800" b="1" i="1" dirty="0">
              <a:solidFill>
                <a:srgbClr val="648C1A"/>
              </a:solidFill>
            </a:endParaRPr>
          </a:p>
          <a:p>
            <a:r>
              <a:rPr lang="en-US" sz="2800" b="1" i="1" dirty="0">
                <a:solidFill>
                  <a:srgbClr val="648C1A"/>
                </a:solidFill>
              </a:rPr>
              <a:t>Usfarmersandranchers.org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6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2447" y="264695"/>
            <a:ext cx="7200900" cy="1485900"/>
          </a:xfrm>
        </p:spPr>
        <p:txBody>
          <a:bodyPr/>
          <a:lstStyle/>
          <a:p>
            <a:r>
              <a:rPr lang="en-US" dirty="0" smtClean="0"/>
              <a:t>Tying it all together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32447" y="1007645"/>
            <a:ext cx="7537399" cy="47073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9600" b="1" dirty="0">
                <a:solidFill>
                  <a:srgbClr val="648C1A"/>
                </a:solidFill>
              </a:rPr>
              <a:t>Effective Advocacy: Let’s CHAT</a:t>
            </a:r>
          </a:p>
          <a:p>
            <a:pPr marL="0" indent="0">
              <a:buNone/>
            </a:pPr>
            <a:r>
              <a:rPr lang="en-US" sz="8000" b="1" i="1" dirty="0" smtClean="0">
                <a:solidFill>
                  <a:srgbClr val="003055"/>
                </a:solidFill>
              </a:rPr>
              <a:t>C </a:t>
            </a:r>
            <a:r>
              <a:rPr lang="en-US" sz="8000" b="1" i="1" dirty="0">
                <a:solidFill>
                  <a:srgbClr val="003055"/>
                </a:solidFill>
              </a:rPr>
              <a:t>= Connect                                                 </a:t>
            </a:r>
          </a:p>
          <a:p>
            <a:pPr marL="0" marR="4950" indent="0">
              <a:buNone/>
            </a:pPr>
            <a:r>
              <a:rPr lang="en-US" sz="8000" dirty="0">
                <a:solidFill>
                  <a:srgbClr val="648C1A"/>
                </a:solidFill>
              </a:rPr>
              <a:t>Know your audience. Find a connection before sharing content. What people, issues, or interests do you have in common?</a:t>
            </a:r>
          </a:p>
          <a:p>
            <a:pPr marL="0" indent="0">
              <a:buNone/>
            </a:pPr>
            <a:r>
              <a:rPr lang="en-US" sz="8000" b="1" i="1" dirty="0" smtClean="0">
                <a:solidFill>
                  <a:srgbClr val="003055"/>
                </a:solidFill>
              </a:rPr>
              <a:t>H </a:t>
            </a:r>
            <a:r>
              <a:rPr lang="en-US" sz="8000" b="1" i="1" dirty="0">
                <a:solidFill>
                  <a:srgbClr val="003055"/>
                </a:solidFill>
              </a:rPr>
              <a:t>= Hook                                                      </a:t>
            </a:r>
          </a:p>
          <a:p>
            <a:pPr marL="0" indent="0">
              <a:buNone/>
            </a:pPr>
            <a:r>
              <a:rPr lang="en-US" sz="8000" dirty="0">
                <a:solidFill>
                  <a:srgbClr val="648C1A"/>
                </a:solidFill>
              </a:rPr>
              <a:t>Get their attention with a strong statement </a:t>
            </a:r>
            <a:r>
              <a:rPr lang="en-US" sz="8000" dirty="0" smtClean="0">
                <a:solidFill>
                  <a:srgbClr val="648C1A"/>
                </a:solidFill>
              </a:rPr>
              <a:t>about the </a:t>
            </a:r>
            <a:r>
              <a:rPr lang="en-US" sz="8000" dirty="0">
                <a:solidFill>
                  <a:srgbClr val="648C1A"/>
                </a:solidFill>
              </a:rPr>
              <a:t>issue or problem. Explain the impact on individuals and the community. Describe what outcome you are seeking and your solution for getting that </a:t>
            </a:r>
            <a:r>
              <a:rPr lang="en-US" sz="8000" dirty="0" smtClean="0">
                <a:solidFill>
                  <a:srgbClr val="648C1A"/>
                </a:solidFill>
              </a:rPr>
              <a:t>result.</a:t>
            </a:r>
          </a:p>
          <a:p>
            <a:pPr marL="0" indent="0">
              <a:buNone/>
            </a:pPr>
            <a:r>
              <a:rPr lang="en-US" sz="8000" b="1" i="1" dirty="0" smtClean="0">
                <a:solidFill>
                  <a:srgbClr val="003055"/>
                </a:solidFill>
              </a:rPr>
              <a:t>A </a:t>
            </a:r>
            <a:r>
              <a:rPr lang="en-US" sz="8000" b="1" i="1" dirty="0">
                <a:solidFill>
                  <a:srgbClr val="003055"/>
                </a:solidFill>
              </a:rPr>
              <a:t>= Ask                                                         </a:t>
            </a:r>
          </a:p>
          <a:p>
            <a:pPr marL="0" marR="4950" indent="0">
              <a:buNone/>
            </a:pPr>
            <a:r>
              <a:rPr lang="en-US" sz="8000" dirty="0">
                <a:solidFill>
                  <a:srgbClr val="648C1A"/>
                </a:solidFill>
              </a:rPr>
              <a:t>Ask for their support. Describe what you’d like them to do to reach the desired outcome</a:t>
            </a:r>
            <a:r>
              <a:rPr lang="en-US" sz="8000" dirty="0" smtClean="0">
                <a:solidFill>
                  <a:srgbClr val="648C1A"/>
                </a:solidFill>
              </a:rPr>
              <a:t>.</a:t>
            </a:r>
            <a:endParaRPr lang="en-US" sz="8000" dirty="0">
              <a:solidFill>
                <a:srgbClr val="648C1A"/>
              </a:solidFill>
              <a:latin typeface="Brandon Grotesque Regular" panose="020B0503020203060202" pitchFamily="34" charset="0"/>
            </a:endParaRPr>
          </a:p>
          <a:p>
            <a:pPr marL="0" indent="0">
              <a:buNone/>
            </a:pPr>
            <a:r>
              <a:rPr lang="en-US" sz="8000" b="1" i="1" dirty="0" smtClean="0">
                <a:solidFill>
                  <a:srgbClr val="003055"/>
                </a:solidFill>
              </a:rPr>
              <a:t>T </a:t>
            </a:r>
            <a:r>
              <a:rPr lang="en-US" sz="8000" b="1" i="1" dirty="0">
                <a:solidFill>
                  <a:srgbClr val="003055"/>
                </a:solidFill>
              </a:rPr>
              <a:t>= Thank                                                     </a:t>
            </a:r>
          </a:p>
          <a:p>
            <a:pPr marL="0" indent="0">
              <a:buNone/>
            </a:pPr>
            <a:r>
              <a:rPr lang="en-US" sz="8000" dirty="0">
                <a:solidFill>
                  <a:srgbClr val="648C1A"/>
                </a:solidFill>
              </a:rPr>
              <a:t>Express your </a:t>
            </a:r>
            <a:r>
              <a:rPr lang="en-US" sz="8000" dirty="0" smtClean="0">
                <a:solidFill>
                  <a:srgbClr val="648C1A"/>
                </a:solidFill>
              </a:rPr>
              <a:t>thanks for the meeting—and for their </a:t>
            </a:r>
            <a:r>
              <a:rPr lang="en-US" sz="8000" dirty="0">
                <a:solidFill>
                  <a:srgbClr val="648C1A"/>
                </a:solidFill>
              </a:rPr>
              <a:t>support!</a:t>
            </a:r>
          </a:p>
          <a:p>
            <a:pPr marL="530352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054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353" y="333605"/>
            <a:ext cx="7200900" cy="1485900"/>
          </a:xfrm>
        </p:spPr>
        <p:txBody>
          <a:bodyPr/>
          <a:lstStyle/>
          <a:p>
            <a:r>
              <a:rPr lang="en-US" dirty="0" smtClean="0"/>
              <a:t>After the conversation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6353" y="1174015"/>
            <a:ext cx="7453563" cy="36386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648C1A"/>
                </a:solidFill>
              </a:rPr>
              <a:t>Be sure to follow up with the following:</a:t>
            </a:r>
          </a:p>
          <a:p>
            <a:r>
              <a:rPr lang="en-US" sz="2800" b="1" i="1" dirty="0">
                <a:solidFill>
                  <a:srgbClr val="648C1A"/>
                </a:solidFill>
              </a:rPr>
              <a:t>Thank you letter </a:t>
            </a:r>
            <a:r>
              <a:rPr lang="en-US" sz="2800" dirty="0">
                <a:solidFill>
                  <a:srgbClr val="648C1A"/>
                </a:solidFill>
              </a:rPr>
              <a:t>or email is applicable</a:t>
            </a:r>
          </a:p>
          <a:p>
            <a:r>
              <a:rPr lang="en-US" sz="2800" b="1" i="1" dirty="0">
                <a:solidFill>
                  <a:srgbClr val="648C1A"/>
                </a:solidFill>
              </a:rPr>
              <a:t>Invitation </a:t>
            </a:r>
            <a:r>
              <a:rPr lang="en-US" sz="2800" dirty="0">
                <a:solidFill>
                  <a:srgbClr val="648C1A"/>
                </a:solidFill>
              </a:rPr>
              <a:t>to talk further</a:t>
            </a:r>
          </a:p>
          <a:p>
            <a:r>
              <a:rPr lang="en-US" sz="2800" b="1" i="1" dirty="0">
                <a:solidFill>
                  <a:srgbClr val="648C1A"/>
                </a:solidFill>
              </a:rPr>
              <a:t>Answer any questions </a:t>
            </a:r>
            <a:r>
              <a:rPr lang="en-US" sz="2800" dirty="0">
                <a:solidFill>
                  <a:srgbClr val="648C1A"/>
                </a:solidFill>
              </a:rPr>
              <a:t>that may have been posed during </a:t>
            </a:r>
            <a:r>
              <a:rPr lang="en-US" sz="2800" dirty="0" smtClean="0">
                <a:solidFill>
                  <a:srgbClr val="648C1A"/>
                </a:solidFill>
              </a:rPr>
              <a:t>the conversation </a:t>
            </a:r>
            <a:r>
              <a:rPr lang="en-US" sz="2800" dirty="0">
                <a:solidFill>
                  <a:srgbClr val="648C1A"/>
                </a:solidFill>
              </a:rPr>
              <a:t>that wasn’t answered or needed follow up</a:t>
            </a:r>
            <a:endParaRPr lang="en-US" sz="2800" dirty="0">
              <a:solidFill>
                <a:srgbClr val="648C1A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3846" y="4295275"/>
            <a:ext cx="3609340" cy="2199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76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4170" y="1535430"/>
            <a:ext cx="7048500" cy="4457700"/>
          </a:xfrm>
          <a:prstGeom prst="rect">
            <a:avLst/>
          </a:prstGeom>
        </p:spPr>
      </p:pic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1742757" y="1175385"/>
            <a:ext cx="6791325" cy="354901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 dirty="0" smtClean="0">
                <a:solidFill>
                  <a:srgbClr val="648C1A"/>
                </a:solidFill>
                <a:latin typeface="Brandon Grotesque Regular" panose="020B0503020203060202" pitchFamily="34" charset="0"/>
              </a:rPr>
              <a:t>The Farm Credit System is a nationwide network of lending cooperatives that serve rural America</a:t>
            </a:r>
            <a:endParaRPr lang="en-US" sz="1800" dirty="0">
              <a:solidFill>
                <a:srgbClr val="648C1A"/>
              </a:solidFill>
              <a:latin typeface="Brandon Grotesque Regular" panose="020B0503020203060202" pitchFamily="34" charset="0"/>
            </a:endParaRPr>
          </a:p>
          <a:p>
            <a:pPr marL="0" indent="0" algn="ctr">
              <a:buNone/>
            </a:pPr>
            <a:r>
              <a:rPr lang="en-US" sz="1800" dirty="0" smtClean="0">
                <a:solidFill>
                  <a:srgbClr val="648C1A"/>
                </a:solidFill>
                <a:latin typeface="Brandon Grotesque Regular" panose="020B0503020203060202" pitchFamily="34" charset="0"/>
              </a:rPr>
              <a:t>Mission: to provide a reliable source of credit for American Agriculture by making loans and providing insurance to qualified borrowers</a:t>
            </a:r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95070" y="209867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48C1A"/>
                </a:solidFill>
                <a:latin typeface="Franklin Gothic Book" panose="020B0503020102020204" pitchFamily="34" charset="0"/>
              </a:rPr>
              <a:t>Who is Farm Credit?</a:t>
            </a:r>
            <a:endParaRPr lang="en-US" sz="3200" dirty="0">
              <a:solidFill>
                <a:srgbClr val="648C1A"/>
              </a:solidFill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25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9" y="685800"/>
            <a:ext cx="7376465" cy="1485900"/>
          </a:xfrm>
        </p:spPr>
        <p:txBody>
          <a:bodyPr/>
          <a:lstStyle/>
          <a:p>
            <a:r>
              <a:rPr lang="en-US" dirty="0" smtClean="0"/>
              <a:t>Farm Credit Knowledge Center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6481" y="1558950"/>
            <a:ext cx="7200900" cy="402397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>
                <a:latin typeface="Brandon Grotesque Regular" panose="020B0503020203060202" pitchFamily="34" charset="0"/>
              </a:rPr>
              <a:t>Our Mission: To Facilitate the Sharing of Knowledge and Resources within our Community for the Betterment of </a:t>
            </a:r>
            <a:r>
              <a:rPr lang="en-US" b="1" u="sng" dirty="0">
                <a:latin typeface="Brandon Grotesque Regular" panose="020B0503020203060202" pitchFamily="34" charset="0"/>
              </a:rPr>
              <a:t>ALL </a:t>
            </a:r>
            <a:r>
              <a:rPr lang="en-US" dirty="0">
                <a:latin typeface="Brandon Grotesque Regular" panose="020B0503020203060202" pitchFamily="34" charset="0"/>
              </a:rPr>
              <a:t>Farmers and Those Interested in Agriculture</a:t>
            </a:r>
          </a:p>
          <a:p>
            <a:pPr marL="0" indent="0" algn="ctr">
              <a:buNone/>
            </a:pPr>
            <a:endParaRPr lang="en-US" b="1" u="sng" dirty="0">
              <a:latin typeface="Brandon Grotesque Regular" panose="020B0503020203060202" pitchFamily="34" charset="0"/>
            </a:endParaRPr>
          </a:p>
          <a:p>
            <a:pPr marL="0" indent="0" algn="ctr">
              <a:buNone/>
            </a:pPr>
            <a:r>
              <a:rPr lang="en-US" dirty="0">
                <a:latin typeface="Brandon Grotesque Regular" panose="020B0503020203060202" pitchFamily="34" charset="0"/>
              </a:rPr>
              <a:t>We serve as a </a:t>
            </a:r>
            <a:r>
              <a:rPr lang="en-US" b="1" dirty="0">
                <a:latin typeface="Brandon Grotesque Regular" panose="020B0503020203060202" pitchFamily="34" charset="0"/>
              </a:rPr>
              <a:t>“One Stop Shop” </a:t>
            </a:r>
            <a:r>
              <a:rPr lang="en-US" dirty="0">
                <a:latin typeface="Brandon Grotesque Regular" panose="020B0503020203060202" pitchFamily="34" charset="0"/>
              </a:rPr>
              <a:t>for Valuable Information, Data, Facts and Resources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sz="900" b="1" u="sng" dirty="0">
              <a:latin typeface="Brandon Grotesque Regular" panose="020B0503020203060202" pitchFamily="34" charset="0"/>
            </a:endParaRPr>
          </a:p>
          <a:p>
            <a:pPr marL="0" indent="0" algn="ctr">
              <a:buNone/>
            </a:pPr>
            <a:r>
              <a:rPr lang="en-US" dirty="0">
                <a:latin typeface="Brandon Grotesque Regular" panose="020B0503020203060202" pitchFamily="34" charset="0"/>
              </a:rPr>
              <a:t>Our team members are “Network Agents” where we strive to build relationships and make connections</a:t>
            </a:r>
            <a:r>
              <a:rPr lang="en-US" dirty="0" smtClean="0">
                <a:latin typeface="Brandon Grotesque Regular" panose="020B0503020203060202" pitchFamily="34" charset="0"/>
              </a:rPr>
              <a:t>.</a:t>
            </a:r>
            <a:endParaRPr lang="en-US" dirty="0">
              <a:latin typeface="Brandon Grotesque Regular" panose="020B0503020203060202" pitchFamily="34" charset="0"/>
            </a:endParaRPr>
          </a:p>
          <a:p>
            <a:pPr marL="0" indent="0" algn="ctr">
              <a:buNone/>
            </a:pPr>
            <a:r>
              <a:rPr lang="en-US" dirty="0" smtClean="0">
                <a:latin typeface="Brandon Grotesque Regular" panose="020B0503020203060202" pitchFamily="34" charset="0"/>
                <a:hlinkClick r:id="rId2"/>
              </a:rPr>
              <a:t>www.farmcreditknowledgecenter.com</a:t>
            </a:r>
            <a:endParaRPr lang="en-US" dirty="0" smtClean="0">
              <a:latin typeface="Brandon Grotesque Regular" panose="020B0503020203060202" pitchFamily="34" charset="0"/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rgbClr val="003359"/>
                </a:solidFill>
                <a:latin typeface="Brandon Grotesque Regular" panose="020B0503020203060202" pitchFamily="34" charset="0"/>
              </a:rPr>
              <a:t>Email:  KnowledgeCenter@fcvirginias.com</a:t>
            </a:r>
            <a:endParaRPr lang="en-US" dirty="0">
              <a:solidFill>
                <a:srgbClr val="003359"/>
              </a:solidFill>
              <a:latin typeface="Brandon Grotesque Regular" panose="020B0503020203060202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356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does “</a:t>
            </a:r>
            <a:r>
              <a:rPr lang="en-US" dirty="0" err="1" smtClean="0"/>
              <a:t>Ag”vocacy</a:t>
            </a:r>
            <a:r>
              <a:rPr lang="en-US" dirty="0" smtClean="0"/>
              <a:t> mean?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28700" y="2084471"/>
            <a:ext cx="75798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648C1A"/>
                </a:solidFill>
              </a:rPr>
              <a:t>Agriculture + Advocacy = “</a:t>
            </a:r>
            <a:r>
              <a:rPr lang="en-US" sz="3200" dirty="0" err="1" smtClean="0">
                <a:solidFill>
                  <a:srgbClr val="648C1A"/>
                </a:solidFill>
              </a:rPr>
              <a:t>Ag”vocacy</a:t>
            </a:r>
            <a:endParaRPr lang="en-US" sz="3200" dirty="0">
              <a:solidFill>
                <a:srgbClr val="648C1A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0699" y="3006665"/>
            <a:ext cx="2456901" cy="245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83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Agriculture: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39273" y="1870742"/>
            <a:ext cx="6761018" cy="35814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smtClean="0"/>
              <a:t>The science or practice of farming, including cultivation of the soil and the rearing of animals to provide food and other products.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60121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Advocacy: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39273" y="1870742"/>
            <a:ext cx="6761018" cy="35814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smtClean="0"/>
              <a:t>Public support for or recommendation of a particular cause or policy.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32983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</a:t>
            </a:r>
            <a:r>
              <a:rPr lang="en-US" dirty="0" smtClean="0"/>
              <a:t>is the GOAL of Advocating?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8700" y="1930400"/>
            <a:ext cx="6924174" cy="35814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800" dirty="0" smtClean="0"/>
          </a:p>
          <a:p>
            <a:r>
              <a:rPr lang="en-US" sz="2800" dirty="0" smtClean="0"/>
              <a:t>Provide information about agriculture</a:t>
            </a:r>
          </a:p>
          <a:p>
            <a:r>
              <a:rPr lang="en-US" sz="2800" dirty="0" smtClean="0"/>
              <a:t>Empowers others to make informed decisions</a:t>
            </a:r>
            <a:endParaRPr lang="en-US" sz="2800" dirty="0" smtClean="0"/>
          </a:p>
          <a:p>
            <a:pPr marL="0" indent="0">
              <a:buNone/>
            </a:pP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5819" y="4194440"/>
            <a:ext cx="3346994" cy="205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65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>
                <a:solidFill>
                  <a:srgbClr val="648C1A"/>
                </a:solidFill>
              </a:rPr>
              <a:t>How do you advocate?</a:t>
            </a:r>
            <a:endParaRPr lang="en-US" sz="1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8226" y="1564105"/>
            <a:ext cx="8079206" cy="3621506"/>
          </a:xfrm>
        </p:spPr>
        <p:txBody>
          <a:bodyPr>
            <a:noAutofit/>
          </a:bodyPr>
          <a:lstStyle/>
          <a:p>
            <a:r>
              <a:rPr lang="en-US" sz="2800" dirty="0" smtClean="0"/>
              <a:t>Connect with people where they are</a:t>
            </a:r>
          </a:p>
          <a:p>
            <a:r>
              <a:rPr lang="en-US" sz="2800" dirty="0" smtClean="0"/>
              <a:t>Tell your story</a:t>
            </a:r>
          </a:p>
          <a:p>
            <a:r>
              <a:rPr lang="en-US" sz="2800" dirty="0" smtClean="0"/>
              <a:t>Recognize preconceived notions-yours not theirs</a:t>
            </a:r>
          </a:p>
          <a:p>
            <a:r>
              <a:rPr lang="en-US" sz="2800" dirty="0" smtClean="0"/>
              <a:t>Be willing to answer questions openly and honestly</a:t>
            </a:r>
          </a:p>
          <a:p>
            <a:r>
              <a:rPr lang="en-US" sz="2800" dirty="0" smtClean="0"/>
              <a:t>Know that effectively Advocating ≠ Convincing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3370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9" y="437539"/>
            <a:ext cx="7200900" cy="849840"/>
          </a:xfrm>
        </p:spPr>
        <p:txBody>
          <a:bodyPr/>
          <a:lstStyle/>
          <a:p>
            <a:r>
              <a:rPr lang="en-US" dirty="0" smtClean="0"/>
              <a:t>So where do you start?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978" y="3946358"/>
            <a:ext cx="8484343" cy="1661962"/>
          </a:xfrm>
        </p:spPr>
        <p:txBody>
          <a:bodyPr>
            <a:normAutofit/>
          </a:bodyPr>
          <a:lstStyle/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600" dirty="0" smtClean="0">
              <a:latin typeface="Brandon Grotesque Regular" panose="020B0503020203060202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800" dirty="0">
              <a:latin typeface="Brandon Grotesque Regular" panose="020B0503020203060202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800" dirty="0" smtClean="0">
              <a:latin typeface="Brandon Grotesque Regular" panose="020B0503020203060202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800" dirty="0">
              <a:latin typeface="Brandon Grotesque Regular" panose="020B0503020203060202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800" dirty="0" smtClean="0">
              <a:latin typeface="Brandon Grotesque Regular" panose="020B0503020203060202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800" dirty="0">
              <a:latin typeface="Brandon Grotesque Regular" panose="020B0503020203060202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62227" y="1708484"/>
            <a:ext cx="8281773" cy="3356810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6858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Tell your story using the SPIT technique.</a:t>
            </a:r>
          </a:p>
          <a:p>
            <a:r>
              <a:rPr lang="en-US" dirty="0" smtClean="0"/>
              <a:t>			</a:t>
            </a:r>
          </a:p>
          <a:p>
            <a:r>
              <a:rPr lang="en-US" dirty="0"/>
              <a:t>	</a:t>
            </a:r>
            <a:r>
              <a:rPr lang="en-US" dirty="0" smtClean="0"/>
              <a:t>		S= Specific</a:t>
            </a:r>
          </a:p>
          <a:p>
            <a:r>
              <a:rPr lang="en-US" dirty="0" smtClean="0"/>
              <a:t>			P=Personal</a:t>
            </a:r>
          </a:p>
          <a:p>
            <a:r>
              <a:rPr lang="en-US" dirty="0" smtClean="0"/>
              <a:t>			I=Informative</a:t>
            </a:r>
          </a:p>
          <a:p>
            <a:r>
              <a:rPr lang="en-US" dirty="0" smtClean="0"/>
              <a:t>			T=Timely</a:t>
            </a:r>
          </a:p>
        </p:txBody>
      </p:sp>
    </p:spTree>
    <p:extLst>
      <p:ext uri="{BB962C8B-B14F-4D97-AF65-F5344CB8AC3E}">
        <p14:creationId xmlns:p14="http://schemas.microsoft.com/office/powerpoint/2010/main" val="251088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032" y="515716"/>
            <a:ext cx="7200900" cy="1485900"/>
          </a:xfrm>
        </p:spPr>
        <p:txBody>
          <a:bodyPr/>
          <a:lstStyle/>
          <a:p>
            <a:r>
              <a:rPr lang="en-US" dirty="0" smtClean="0"/>
              <a:t>S=Specific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822045" y="1676763"/>
            <a:ext cx="7792566" cy="4171405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Be specific in terms of what </a:t>
            </a:r>
            <a:r>
              <a:rPr lang="en-US" sz="2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you want 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and what the </a:t>
            </a:r>
            <a:r>
              <a:rPr lang="en-US" sz="2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audience wants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8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sz="2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now 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what you want and be </a:t>
            </a:r>
            <a:r>
              <a:rPr lang="en-US" sz="2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able and 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willing to ask for it. </a:t>
            </a:r>
            <a:endParaRPr lang="en-US" sz="28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n-US" sz="2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ook 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for ways to </a:t>
            </a:r>
            <a:r>
              <a:rPr lang="en-US" sz="2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connect your 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“ask” to what the </a:t>
            </a:r>
            <a:r>
              <a:rPr lang="en-US" sz="2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audience wants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8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n-US" sz="2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esearch the perspectives 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and interests of </a:t>
            </a:r>
            <a:r>
              <a:rPr lang="en-US" sz="2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your audience.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5260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811" y="371337"/>
            <a:ext cx="7200900" cy="1485900"/>
          </a:xfrm>
        </p:spPr>
        <p:txBody>
          <a:bodyPr/>
          <a:lstStyle/>
          <a:p>
            <a:r>
              <a:rPr lang="en-US" dirty="0" smtClean="0"/>
              <a:t>P=Personal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773918" y="1365069"/>
            <a:ext cx="7792566" cy="4171405"/>
          </a:xfrm>
        </p:spPr>
        <p:txBody>
          <a:bodyPr>
            <a:noAutofit/>
          </a:bodyPr>
          <a:lstStyle/>
          <a:p>
            <a:r>
              <a:rPr lang="en-US" sz="2800" dirty="0"/>
              <a:t>A</a:t>
            </a:r>
            <a:r>
              <a:rPr lang="en-US" sz="2800" dirty="0" smtClean="0"/>
              <a:t>ttract </a:t>
            </a:r>
            <a:r>
              <a:rPr lang="en-US" sz="2800" dirty="0"/>
              <a:t>people to your </a:t>
            </a:r>
            <a:r>
              <a:rPr lang="en-US" sz="2800" dirty="0" smtClean="0"/>
              <a:t>cause through </a:t>
            </a:r>
            <a:r>
              <a:rPr lang="en-US" sz="2800" dirty="0"/>
              <a:t>a compelling story. </a:t>
            </a:r>
            <a:endParaRPr lang="en-US" sz="2800" dirty="0"/>
          </a:p>
          <a:p>
            <a:r>
              <a:rPr lang="en-US" sz="2800" dirty="0" smtClean="0"/>
              <a:t>What we are </a:t>
            </a:r>
            <a:r>
              <a:rPr lang="en-US" sz="2800" dirty="0"/>
              <a:t>talking about </a:t>
            </a:r>
            <a:r>
              <a:rPr lang="en-US" sz="2800" dirty="0" smtClean="0"/>
              <a:t>has had</a:t>
            </a:r>
            <a:r>
              <a:rPr lang="en-US" sz="2800" dirty="0"/>
              <a:t>, or will have, an impact on </a:t>
            </a:r>
            <a:r>
              <a:rPr lang="en-US" sz="2800" dirty="0" smtClean="0"/>
              <a:t>an actual </a:t>
            </a:r>
            <a:r>
              <a:rPr lang="en-US" sz="2800" dirty="0"/>
              <a:t>human being. </a:t>
            </a:r>
            <a:endParaRPr lang="en-US" sz="2800" dirty="0" smtClean="0"/>
          </a:p>
          <a:p>
            <a:r>
              <a:rPr lang="en-US" sz="2800" dirty="0" smtClean="0"/>
              <a:t>How has your work </a:t>
            </a:r>
            <a:r>
              <a:rPr lang="en-US" sz="2800" dirty="0"/>
              <a:t>helped someone find a </a:t>
            </a:r>
            <a:r>
              <a:rPr lang="en-US" sz="2800" dirty="0" smtClean="0"/>
              <a:t>job or</a:t>
            </a:r>
            <a:r>
              <a:rPr lang="en-US" sz="2800" dirty="0"/>
              <a:t>, better, a </a:t>
            </a:r>
            <a:r>
              <a:rPr lang="en-US" sz="2800" dirty="0" smtClean="0"/>
              <a:t>career?</a:t>
            </a:r>
          </a:p>
          <a:p>
            <a:r>
              <a:rPr lang="en-US" sz="2800" dirty="0" smtClean="0"/>
              <a:t>What have you </a:t>
            </a:r>
            <a:r>
              <a:rPr lang="en-US" sz="2800" dirty="0"/>
              <a:t>done to improve </a:t>
            </a:r>
            <a:r>
              <a:rPr lang="en-US" sz="2800" dirty="0" smtClean="0"/>
              <a:t>people’s lives </a:t>
            </a:r>
            <a:r>
              <a:rPr lang="en-US" sz="2800" dirty="0"/>
              <a:t>in your </a:t>
            </a:r>
            <a:r>
              <a:rPr lang="en-US" sz="2800" dirty="0" smtClean="0"/>
              <a:t>community?</a:t>
            </a:r>
          </a:p>
          <a:p>
            <a:r>
              <a:rPr lang="en-US" sz="2800" dirty="0" smtClean="0"/>
              <a:t>How</a:t>
            </a:r>
            <a:r>
              <a:rPr lang="en-US" sz="2800" dirty="0"/>
              <a:t> </a:t>
            </a:r>
            <a:r>
              <a:rPr lang="en-US" sz="2800" dirty="0" smtClean="0"/>
              <a:t>have </a:t>
            </a:r>
            <a:r>
              <a:rPr lang="en-US" sz="2800" dirty="0"/>
              <a:t>you helped boost </a:t>
            </a:r>
            <a:r>
              <a:rPr lang="en-US" sz="2800" dirty="0" smtClean="0"/>
              <a:t>economic development </a:t>
            </a:r>
            <a:r>
              <a:rPr lang="en-US" sz="2800" dirty="0"/>
              <a:t>and prosperity?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324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ustom 3">
      <a:dk1>
        <a:sysClr val="windowText" lastClr="000000"/>
      </a:dk1>
      <a:lt1>
        <a:sysClr val="window" lastClr="FFFFFF"/>
      </a:lt1>
      <a:dk2>
        <a:srgbClr val="648C1A"/>
      </a:dk2>
      <a:lt2>
        <a:srgbClr val="D1D3D3"/>
      </a:lt2>
      <a:accent1>
        <a:srgbClr val="648C1A"/>
      </a:accent1>
      <a:accent2>
        <a:srgbClr val="D1D3D3"/>
      </a:accent2>
      <a:accent3>
        <a:srgbClr val="003055"/>
      </a:accent3>
      <a:accent4>
        <a:srgbClr val="648C1A"/>
      </a:accent4>
      <a:accent5>
        <a:srgbClr val="D1D3D3"/>
      </a:accent5>
      <a:accent6>
        <a:srgbClr val="648C1A"/>
      </a:accent6>
      <a:hlink>
        <a:srgbClr val="003055"/>
      </a:hlink>
      <a:folHlink>
        <a:srgbClr val="003055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TM10001105[[fn=Crop]]</Template>
  <TotalTime>2169</TotalTime>
  <Words>657</Words>
  <Application>Microsoft Office PowerPoint</Application>
  <PresentationFormat>On-screen Show (4:3)</PresentationFormat>
  <Paragraphs>89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Brandon Grotesque Regular</vt:lpstr>
      <vt:lpstr>Calibri</vt:lpstr>
      <vt:lpstr>Calibri Light</vt:lpstr>
      <vt:lpstr>Franklin Gothic Book</vt:lpstr>
      <vt:lpstr>Gill Sans MT</vt:lpstr>
      <vt:lpstr>Times New Roman</vt:lpstr>
      <vt:lpstr>Crop</vt:lpstr>
      <vt:lpstr>Office Theme</vt:lpstr>
      <vt:lpstr> “Ag”vocacy Advocating for agriculture</vt:lpstr>
      <vt:lpstr>What does “Ag”vocacy mean?</vt:lpstr>
      <vt:lpstr>Agriculture:</vt:lpstr>
      <vt:lpstr>Advocacy:</vt:lpstr>
      <vt:lpstr>What is the GOAL of Advocating?</vt:lpstr>
      <vt:lpstr>How do you advocate?</vt:lpstr>
      <vt:lpstr>So where do you start?</vt:lpstr>
      <vt:lpstr>S=Specific</vt:lpstr>
      <vt:lpstr>P=Personal</vt:lpstr>
      <vt:lpstr>I=Informative</vt:lpstr>
      <vt:lpstr>T=Timely</vt:lpstr>
      <vt:lpstr>The message formula…   Uses: meetings, written communication, phone calls.   </vt:lpstr>
      <vt:lpstr>Fact Gathering</vt:lpstr>
      <vt:lpstr>Tying it all together</vt:lpstr>
      <vt:lpstr>After the conversation</vt:lpstr>
      <vt:lpstr>Who is Farm Credit?</vt:lpstr>
      <vt:lpstr>Farm Credit Knowledge Center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 Stand Out  in an Outstanding Crowd</dc:title>
  <dc:creator>Rebecca Webert</dc:creator>
  <cp:lastModifiedBy>Rothwell, Marie</cp:lastModifiedBy>
  <cp:revision>47</cp:revision>
  <dcterms:created xsi:type="dcterms:W3CDTF">2019-05-02T14:12:46Z</dcterms:created>
  <dcterms:modified xsi:type="dcterms:W3CDTF">2020-02-20T17:13:27Z</dcterms:modified>
</cp:coreProperties>
</file>