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79" r:id="rId6"/>
    <p:sldId id="260" r:id="rId7"/>
    <p:sldId id="257" r:id="rId8"/>
    <p:sldId id="261" r:id="rId9"/>
    <p:sldId id="278" r:id="rId10"/>
    <p:sldId id="280" r:id="rId11"/>
    <p:sldId id="281" r:id="rId12"/>
    <p:sldId id="282" r:id="rId13"/>
    <p:sldId id="272" r:id="rId14"/>
    <p:sldId id="273" r:id="rId15"/>
    <p:sldId id="262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5"/>
    <a:srgbClr val="648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3" y="5428345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6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8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3" y="5428345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2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3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1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00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AE1F-8CA7-9747-A877-ADA0B8A474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rmcreditknowledgecent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134" y="2170249"/>
            <a:ext cx="7242047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“</a:t>
            </a:r>
            <a:r>
              <a:rPr lang="en-US" dirty="0" err="1" smtClean="0"/>
              <a:t>Ag”vocacy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Advocating for agriculture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22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69" y="467589"/>
            <a:ext cx="7200900" cy="1485900"/>
          </a:xfrm>
        </p:spPr>
        <p:txBody>
          <a:bodyPr/>
          <a:lstStyle/>
          <a:p>
            <a:r>
              <a:rPr lang="en-US" dirty="0" smtClean="0"/>
              <a:t>I=Informative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1136" y="1461321"/>
            <a:ext cx="7792566" cy="4171405"/>
          </a:xfrm>
        </p:spPr>
        <p:txBody>
          <a:bodyPr>
            <a:no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rap </a:t>
            </a:r>
            <a:r>
              <a:rPr lang="en-US" sz="2800" dirty="0"/>
              <a:t>some facts and </a:t>
            </a:r>
            <a:r>
              <a:rPr lang="en-US" sz="2800" dirty="0" smtClean="0"/>
              <a:t>figures around </a:t>
            </a:r>
            <a:r>
              <a:rPr lang="en-US" sz="2800" dirty="0"/>
              <a:t>your argument.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09" y="2781355"/>
            <a:ext cx="4542791" cy="27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69" y="563842"/>
            <a:ext cx="7200900" cy="1485900"/>
          </a:xfrm>
        </p:spPr>
        <p:txBody>
          <a:bodyPr/>
          <a:lstStyle/>
          <a:p>
            <a:r>
              <a:rPr lang="en-US" dirty="0" smtClean="0"/>
              <a:t>T=Timely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56969" y="1653827"/>
            <a:ext cx="7792566" cy="4171405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Contact the decision maker in a timely matter.  Not too soon, not too late.</a:t>
            </a:r>
            <a:endParaRPr lang="en-US" sz="2800" dirty="0"/>
          </a:p>
          <a:p>
            <a:r>
              <a:rPr lang="en-US" sz="2800" dirty="0" smtClean="0"/>
              <a:t>Be aware that circumstances</a:t>
            </a:r>
            <a:r>
              <a:rPr lang="en-US" sz="2800" dirty="0"/>
              <a:t> </a:t>
            </a:r>
            <a:r>
              <a:rPr lang="en-US" sz="2800" dirty="0" smtClean="0"/>
              <a:t>may </a:t>
            </a:r>
            <a:r>
              <a:rPr lang="en-US" sz="2800" dirty="0"/>
              <a:t>change around your </a:t>
            </a:r>
            <a:r>
              <a:rPr lang="en-US" sz="2800" dirty="0" smtClean="0"/>
              <a:t>initial contact. 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uild a relationship over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51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26" y="336884"/>
            <a:ext cx="8325853" cy="283945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message </a:t>
            </a:r>
            <a:r>
              <a:rPr lang="en-US" dirty="0" smtClean="0"/>
              <a:t>formula…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000" dirty="0" smtClean="0"/>
              <a:t>Uses: </a:t>
            </a:r>
            <a:r>
              <a:rPr lang="en-US" sz="2400" dirty="0" smtClean="0"/>
              <a:t>meetings, written communication, phone calls.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925" y="1852864"/>
            <a:ext cx="8205537" cy="400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430"/>
            <a:r>
              <a:rPr lang="en-US" sz="4800" b="1" i="1" dirty="0">
                <a:solidFill>
                  <a:srgbClr val="003055"/>
                </a:solidFill>
                <a:latin typeface="Calibri" panose="020F0502020204030204" pitchFamily="34" charset="0"/>
              </a:rPr>
              <a:t>My name is 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and I’m from </a:t>
            </a:r>
            <a:r>
              <a:rPr lang="en-US" i="1" dirty="0">
                <a:solidFill>
                  <a:srgbClr val="519136"/>
                </a:solidFill>
                <a:latin typeface="Gill Sans MT" panose="020B0502020104020203" pitchFamily="34" charset="0"/>
              </a:rPr>
              <a:t>[establish relevance by clarifying that you are a constituent]</a:t>
            </a:r>
            <a:r>
              <a:rPr lang="en-US" dirty="0">
                <a:solidFill>
                  <a:srgbClr val="519136"/>
                </a:solidFill>
                <a:latin typeface="Brandon Grotesque Regular" panose="020B0503020203060202" pitchFamily="34" charset="0"/>
              </a:rPr>
              <a:t>. 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I am here to ask for </a:t>
            </a:r>
            <a:r>
              <a:rPr lang="en-US" i="1" dirty="0">
                <a:solidFill>
                  <a:srgbClr val="519136"/>
                </a:solidFill>
                <a:latin typeface="Gill Sans MT" panose="020B0502020104020203" pitchFamily="34" charset="0"/>
              </a:rPr>
              <a:t>[specific ask]</a:t>
            </a:r>
            <a:r>
              <a:rPr lang="en-US" i="1" dirty="0">
                <a:solidFill>
                  <a:srgbClr val="003055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US" sz="4800" i="1" dirty="0">
              <a:latin typeface="Gill Sans MT" panose="020B0502020104020203" pitchFamily="34" charset="0"/>
            </a:endParaRPr>
          </a:p>
          <a:p>
            <a:pPr marR="3430"/>
            <a:r>
              <a:rPr lang="en-US" sz="4800" b="1" i="1" dirty="0">
                <a:solidFill>
                  <a:srgbClr val="003055"/>
                </a:solidFill>
                <a:latin typeface="Calibri" panose="020F0502020204030204" pitchFamily="34" charset="0"/>
              </a:rPr>
              <a:t>Knowing of your interest 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in </a:t>
            </a:r>
            <a:r>
              <a:rPr lang="en-US" i="1" dirty="0">
                <a:solidFill>
                  <a:srgbClr val="519136"/>
                </a:solidFill>
                <a:latin typeface="Gill Sans MT" panose="020B0502020104020203" pitchFamily="34" charset="0"/>
              </a:rPr>
              <a:t>[specific to the audience]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, I think you’ll be interested, too.</a:t>
            </a:r>
          </a:p>
          <a:p>
            <a:endParaRPr lang="en-US" sz="4800" b="1" i="1" dirty="0" smtClean="0">
              <a:solidFill>
                <a:srgbClr val="003055"/>
              </a:solidFill>
              <a:latin typeface="Calibri" panose="020F0502020204030204" pitchFamily="34" charset="0"/>
            </a:endParaRPr>
          </a:p>
          <a:p>
            <a:r>
              <a:rPr lang="en-US" sz="4800" b="1" i="1" dirty="0" smtClean="0">
                <a:solidFill>
                  <a:srgbClr val="003055"/>
                </a:solidFill>
                <a:latin typeface="Calibri" panose="020F0502020204030204" pitchFamily="34" charset="0"/>
              </a:rPr>
              <a:t>This </a:t>
            </a:r>
            <a:r>
              <a:rPr lang="en-US" sz="4800" b="1" i="1" dirty="0">
                <a:solidFill>
                  <a:srgbClr val="003055"/>
                </a:solidFill>
                <a:latin typeface="Calibri" panose="020F0502020204030204" pitchFamily="34" charset="0"/>
              </a:rPr>
              <a:t>is important 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to the people I represent because</a:t>
            </a:r>
          </a:p>
          <a:p>
            <a:r>
              <a:rPr lang="en-US" i="1" dirty="0">
                <a:solidFill>
                  <a:srgbClr val="519136"/>
                </a:solidFill>
                <a:latin typeface="Gill Sans MT" panose="020B0502020104020203" pitchFamily="34" charset="0"/>
              </a:rPr>
              <a:t>[personal story and information]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.</a:t>
            </a:r>
          </a:p>
          <a:p>
            <a:endParaRPr lang="en-US" sz="4800" b="1" i="1" dirty="0" smtClean="0">
              <a:solidFill>
                <a:srgbClr val="003055"/>
              </a:solidFill>
              <a:latin typeface="Calibri" panose="020F0502020204030204" pitchFamily="34" charset="0"/>
            </a:endParaRPr>
          </a:p>
          <a:p>
            <a:r>
              <a:rPr lang="en-US" sz="4800" b="1" i="1" dirty="0" smtClean="0">
                <a:solidFill>
                  <a:srgbClr val="003055"/>
                </a:solidFill>
                <a:latin typeface="Calibri" panose="020F0502020204030204" pitchFamily="34" charset="0"/>
              </a:rPr>
              <a:t>That’s </a:t>
            </a:r>
            <a:r>
              <a:rPr lang="en-US" sz="4800" b="1" i="1" dirty="0">
                <a:solidFill>
                  <a:srgbClr val="003055"/>
                </a:solidFill>
                <a:latin typeface="Calibri" panose="020F0502020204030204" pitchFamily="34" charset="0"/>
              </a:rPr>
              <a:t>why I hope 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you’ll </a:t>
            </a:r>
            <a:r>
              <a:rPr lang="en-US" i="1" dirty="0">
                <a:solidFill>
                  <a:srgbClr val="519136"/>
                </a:solidFill>
                <a:latin typeface="Gill Sans MT" panose="020B0502020104020203" pitchFamily="34" charset="0"/>
              </a:rPr>
              <a:t>[specific ask]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.</a:t>
            </a:r>
          </a:p>
          <a:p>
            <a:endParaRPr lang="en-US" sz="4800" b="1" i="1" dirty="0" smtClean="0">
              <a:solidFill>
                <a:srgbClr val="003055"/>
              </a:solidFill>
              <a:latin typeface="Calibri" panose="020F0502020204030204" pitchFamily="34" charset="0"/>
            </a:endParaRPr>
          </a:p>
          <a:p>
            <a:r>
              <a:rPr lang="en-US" sz="4800" b="1" i="1" dirty="0" smtClean="0">
                <a:solidFill>
                  <a:srgbClr val="003055"/>
                </a:solidFill>
                <a:latin typeface="Calibri" panose="020F0502020204030204" pitchFamily="34" charset="0"/>
              </a:rPr>
              <a:t>I’d </a:t>
            </a:r>
            <a:r>
              <a:rPr lang="en-US" sz="4800" b="1" i="1" dirty="0">
                <a:solidFill>
                  <a:srgbClr val="003055"/>
                </a:solidFill>
                <a:latin typeface="Calibri" panose="020F0502020204030204" pitchFamily="34" charset="0"/>
              </a:rPr>
              <a:t>like to follow-up 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by </a:t>
            </a:r>
            <a:r>
              <a:rPr lang="en-US" i="1" dirty="0">
                <a:solidFill>
                  <a:srgbClr val="519136"/>
                </a:solidFill>
                <a:latin typeface="Gill Sans MT" panose="020B0502020104020203" pitchFamily="34" charset="0"/>
              </a:rPr>
              <a:t>[date]</a:t>
            </a:r>
            <a:r>
              <a:rPr lang="en-US" dirty="0">
                <a:solidFill>
                  <a:srgbClr val="003055"/>
                </a:solidFill>
                <a:latin typeface="Brandon Grotesque Regular" panose="020B0503020203060202" pitchFamily="34" charset="0"/>
              </a:rPr>
              <a:t>. When can I get back to you?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699" y="1428750"/>
            <a:ext cx="7513721" cy="417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648C1A"/>
                </a:solidFill>
              </a:rPr>
              <a:t>Utilizing reliable and accurate online </a:t>
            </a:r>
            <a:r>
              <a:rPr lang="en-US" sz="2800" dirty="0">
                <a:solidFill>
                  <a:srgbClr val="648C1A"/>
                </a:solidFill>
              </a:rPr>
              <a:t>resources is </a:t>
            </a:r>
            <a:r>
              <a:rPr lang="en-US" sz="2800" dirty="0" smtClean="0">
                <a:solidFill>
                  <a:srgbClr val="648C1A"/>
                </a:solidFill>
              </a:rPr>
              <a:t>essential.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48C1A"/>
                </a:solidFill>
              </a:rPr>
              <a:t>Sites </a:t>
            </a:r>
            <a:r>
              <a:rPr lang="en-US" sz="2800" dirty="0">
                <a:solidFill>
                  <a:srgbClr val="648C1A"/>
                </a:solidFill>
              </a:rPr>
              <a:t>to utilize for gathering information on your topic:</a:t>
            </a:r>
          </a:p>
          <a:p>
            <a:pPr marR="37710"/>
            <a:r>
              <a:rPr lang="en-US" sz="2800" b="1" i="1" dirty="0">
                <a:solidFill>
                  <a:srgbClr val="648C1A"/>
                </a:solidFill>
              </a:rPr>
              <a:t>Agfoundation.org/resources </a:t>
            </a:r>
            <a:endParaRPr lang="en-US" sz="2800" b="1" i="1" dirty="0" smtClean="0">
              <a:solidFill>
                <a:srgbClr val="648C1A"/>
              </a:solidFill>
            </a:endParaRPr>
          </a:p>
          <a:p>
            <a:pPr marR="37710"/>
            <a:r>
              <a:rPr lang="en-US" sz="2800" b="1" i="1" dirty="0" smtClean="0">
                <a:solidFill>
                  <a:srgbClr val="648C1A"/>
                </a:solidFill>
              </a:rPr>
              <a:t>Foodintegrity.org</a:t>
            </a:r>
            <a:endParaRPr lang="en-US" sz="2800" b="1" i="1" dirty="0">
              <a:solidFill>
                <a:srgbClr val="648C1A"/>
              </a:solidFill>
            </a:endParaRPr>
          </a:p>
          <a:p>
            <a:r>
              <a:rPr lang="en-US" sz="2800" b="1" i="1" dirty="0">
                <a:solidFill>
                  <a:srgbClr val="648C1A"/>
                </a:solidFill>
              </a:rPr>
              <a:t>Usfarmersandranchers.org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47" y="264695"/>
            <a:ext cx="7200900" cy="1485900"/>
          </a:xfrm>
        </p:spPr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447" y="1007645"/>
            <a:ext cx="7537399" cy="47073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648C1A"/>
                </a:solidFill>
              </a:rPr>
              <a:t>Effective Advocacy: Let’s CHAT</a:t>
            </a:r>
          </a:p>
          <a:p>
            <a:pPr marL="0" indent="0">
              <a:buNone/>
            </a:pPr>
            <a:r>
              <a:rPr lang="en-US" sz="8000" b="1" i="1" dirty="0" smtClean="0">
                <a:solidFill>
                  <a:srgbClr val="003055"/>
                </a:solidFill>
              </a:rPr>
              <a:t>C </a:t>
            </a:r>
            <a:r>
              <a:rPr lang="en-US" sz="8000" b="1" i="1" dirty="0">
                <a:solidFill>
                  <a:srgbClr val="003055"/>
                </a:solidFill>
              </a:rPr>
              <a:t>= Connect                                                 </a:t>
            </a:r>
          </a:p>
          <a:p>
            <a:pPr marL="0" marR="4950" indent="0">
              <a:buNone/>
            </a:pPr>
            <a:r>
              <a:rPr lang="en-US" sz="8000" dirty="0">
                <a:solidFill>
                  <a:srgbClr val="648C1A"/>
                </a:solidFill>
              </a:rPr>
              <a:t>Know your audience. Find a connection before sharing content. What people, issues, or interests do you have in common?</a:t>
            </a:r>
          </a:p>
          <a:p>
            <a:pPr marL="0" indent="0">
              <a:buNone/>
            </a:pPr>
            <a:r>
              <a:rPr lang="en-US" sz="8000" b="1" i="1" dirty="0" smtClean="0">
                <a:solidFill>
                  <a:srgbClr val="003055"/>
                </a:solidFill>
              </a:rPr>
              <a:t>H </a:t>
            </a:r>
            <a:r>
              <a:rPr lang="en-US" sz="8000" b="1" i="1" dirty="0">
                <a:solidFill>
                  <a:srgbClr val="003055"/>
                </a:solidFill>
              </a:rPr>
              <a:t>= Hook                                                      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648C1A"/>
                </a:solidFill>
              </a:rPr>
              <a:t>Get their attention with a strong statement </a:t>
            </a:r>
            <a:r>
              <a:rPr lang="en-US" sz="8000" dirty="0" smtClean="0">
                <a:solidFill>
                  <a:srgbClr val="648C1A"/>
                </a:solidFill>
              </a:rPr>
              <a:t>about the </a:t>
            </a:r>
            <a:r>
              <a:rPr lang="en-US" sz="8000" dirty="0">
                <a:solidFill>
                  <a:srgbClr val="648C1A"/>
                </a:solidFill>
              </a:rPr>
              <a:t>issue or problem. Explain the impact on individuals and the community. Describe what outcome you are seeking and your solution for getting that </a:t>
            </a:r>
            <a:r>
              <a:rPr lang="en-US" sz="8000" dirty="0" smtClean="0">
                <a:solidFill>
                  <a:srgbClr val="648C1A"/>
                </a:solidFill>
              </a:rPr>
              <a:t>result.</a:t>
            </a:r>
          </a:p>
          <a:p>
            <a:pPr marL="0" indent="0">
              <a:buNone/>
            </a:pPr>
            <a:r>
              <a:rPr lang="en-US" sz="8000" b="1" i="1" dirty="0" smtClean="0">
                <a:solidFill>
                  <a:srgbClr val="003055"/>
                </a:solidFill>
              </a:rPr>
              <a:t>A </a:t>
            </a:r>
            <a:r>
              <a:rPr lang="en-US" sz="8000" b="1" i="1" dirty="0">
                <a:solidFill>
                  <a:srgbClr val="003055"/>
                </a:solidFill>
              </a:rPr>
              <a:t>= Ask                                                         </a:t>
            </a:r>
          </a:p>
          <a:p>
            <a:pPr marL="0" marR="4950" indent="0">
              <a:buNone/>
            </a:pPr>
            <a:r>
              <a:rPr lang="en-US" sz="8000" dirty="0">
                <a:solidFill>
                  <a:srgbClr val="648C1A"/>
                </a:solidFill>
              </a:rPr>
              <a:t>Ask for their support. Describe what you’d like them to do to reach the desired outcome</a:t>
            </a:r>
            <a:r>
              <a:rPr lang="en-US" sz="8000" dirty="0" smtClean="0">
                <a:solidFill>
                  <a:srgbClr val="648C1A"/>
                </a:solidFill>
              </a:rPr>
              <a:t>.</a:t>
            </a:r>
            <a:endParaRPr lang="en-US" sz="8000" dirty="0">
              <a:solidFill>
                <a:srgbClr val="648C1A"/>
              </a:solidFill>
              <a:latin typeface="Brandon Grotesque Regular" panose="020B0503020203060202" pitchFamily="34" charset="0"/>
            </a:endParaRPr>
          </a:p>
          <a:p>
            <a:pPr marL="0" indent="0">
              <a:buNone/>
            </a:pPr>
            <a:r>
              <a:rPr lang="en-US" sz="8000" b="1" i="1" dirty="0" smtClean="0">
                <a:solidFill>
                  <a:srgbClr val="003055"/>
                </a:solidFill>
              </a:rPr>
              <a:t>T </a:t>
            </a:r>
            <a:r>
              <a:rPr lang="en-US" sz="8000" b="1" i="1" dirty="0">
                <a:solidFill>
                  <a:srgbClr val="003055"/>
                </a:solidFill>
              </a:rPr>
              <a:t>= Thank                                                     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648C1A"/>
                </a:solidFill>
              </a:rPr>
              <a:t>Express your </a:t>
            </a:r>
            <a:r>
              <a:rPr lang="en-US" sz="8000" dirty="0" smtClean="0">
                <a:solidFill>
                  <a:srgbClr val="648C1A"/>
                </a:solidFill>
              </a:rPr>
              <a:t>thanks for the meeting—and for their </a:t>
            </a:r>
            <a:r>
              <a:rPr lang="en-US" sz="8000" dirty="0">
                <a:solidFill>
                  <a:srgbClr val="648C1A"/>
                </a:solidFill>
              </a:rPr>
              <a:t>support!</a:t>
            </a:r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53" y="333605"/>
            <a:ext cx="7200900" cy="1485900"/>
          </a:xfrm>
        </p:spPr>
        <p:txBody>
          <a:bodyPr/>
          <a:lstStyle/>
          <a:p>
            <a:r>
              <a:rPr lang="en-US" dirty="0" smtClean="0"/>
              <a:t>After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353" y="1174015"/>
            <a:ext cx="7453563" cy="3638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48C1A"/>
                </a:solidFill>
              </a:rPr>
              <a:t>Be sure to follow up with the following:</a:t>
            </a:r>
          </a:p>
          <a:p>
            <a:r>
              <a:rPr lang="en-US" sz="2800" b="1" i="1" dirty="0">
                <a:solidFill>
                  <a:srgbClr val="648C1A"/>
                </a:solidFill>
              </a:rPr>
              <a:t>Thank you letter </a:t>
            </a:r>
            <a:r>
              <a:rPr lang="en-US" sz="2800" dirty="0">
                <a:solidFill>
                  <a:srgbClr val="648C1A"/>
                </a:solidFill>
              </a:rPr>
              <a:t>or email is applicable</a:t>
            </a:r>
          </a:p>
          <a:p>
            <a:r>
              <a:rPr lang="en-US" sz="2800" b="1" i="1" dirty="0">
                <a:solidFill>
                  <a:srgbClr val="648C1A"/>
                </a:solidFill>
              </a:rPr>
              <a:t>Invitation </a:t>
            </a:r>
            <a:r>
              <a:rPr lang="en-US" sz="2800" dirty="0">
                <a:solidFill>
                  <a:srgbClr val="648C1A"/>
                </a:solidFill>
              </a:rPr>
              <a:t>to talk further</a:t>
            </a:r>
          </a:p>
          <a:p>
            <a:r>
              <a:rPr lang="en-US" sz="2800" b="1" i="1" dirty="0">
                <a:solidFill>
                  <a:srgbClr val="648C1A"/>
                </a:solidFill>
              </a:rPr>
              <a:t>Answer any questions </a:t>
            </a:r>
            <a:r>
              <a:rPr lang="en-US" sz="2800" dirty="0">
                <a:solidFill>
                  <a:srgbClr val="648C1A"/>
                </a:solidFill>
              </a:rPr>
              <a:t>that may have been posed during </a:t>
            </a:r>
            <a:r>
              <a:rPr lang="en-US" sz="2800" dirty="0" smtClean="0">
                <a:solidFill>
                  <a:srgbClr val="648C1A"/>
                </a:solidFill>
              </a:rPr>
              <a:t>the conversation </a:t>
            </a:r>
            <a:r>
              <a:rPr lang="en-US" sz="2800" dirty="0">
                <a:solidFill>
                  <a:srgbClr val="648C1A"/>
                </a:solidFill>
              </a:rPr>
              <a:t>that wasn’t answered or needed follow up</a:t>
            </a:r>
            <a:endParaRPr lang="en-US" sz="2800" dirty="0">
              <a:solidFill>
                <a:srgbClr val="648C1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46" y="4295275"/>
            <a:ext cx="3609340" cy="21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70" y="1535430"/>
            <a:ext cx="7048500" cy="4457700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42757" y="1175385"/>
            <a:ext cx="6791325" cy="3549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648C1A"/>
                </a:solidFill>
                <a:latin typeface="Brandon Grotesque Regular" panose="020B0503020203060202" pitchFamily="34" charset="0"/>
              </a:rPr>
              <a:t>The Farm Credit System is a nationwide network of lending cooperatives that serve rural America</a:t>
            </a:r>
            <a:endParaRPr lang="en-US" sz="1800" dirty="0">
              <a:solidFill>
                <a:srgbClr val="648C1A"/>
              </a:solidFill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648C1A"/>
                </a:solidFill>
                <a:latin typeface="Brandon Grotesque Regular" panose="020B0503020203060202" pitchFamily="34" charset="0"/>
              </a:rPr>
              <a:t>Mission: to provide a reliable source of credit for American Agriculture by making loans and providing insurance to qualified borrowers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5070" y="2098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648C1A"/>
                </a:solidFill>
                <a:latin typeface="Franklin Gothic Book" panose="020B0503020102020204" pitchFamily="34" charset="0"/>
              </a:rPr>
              <a:t>Who is Farm Credit?</a:t>
            </a:r>
            <a:endParaRPr lang="en-US" sz="3200" dirty="0">
              <a:solidFill>
                <a:srgbClr val="648C1A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376465" cy="1485900"/>
          </a:xfrm>
        </p:spPr>
        <p:txBody>
          <a:bodyPr/>
          <a:lstStyle/>
          <a:p>
            <a:r>
              <a:rPr lang="en-US" dirty="0" smtClean="0"/>
              <a:t>Farm Credit Knowledge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81" y="1558950"/>
            <a:ext cx="7200900" cy="4023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randon Grotesque Regular" panose="020B0503020203060202" pitchFamily="34" charset="0"/>
              </a:rPr>
              <a:t>Our Mission: To Facilitate the Sharing of Knowledge and Resources within our Community for the Betterment of </a:t>
            </a:r>
            <a:r>
              <a:rPr lang="en-US" b="1" u="sng" dirty="0">
                <a:latin typeface="Brandon Grotesque Regular" panose="020B0503020203060202" pitchFamily="34" charset="0"/>
              </a:rPr>
              <a:t>ALL </a:t>
            </a:r>
            <a:r>
              <a:rPr lang="en-US" dirty="0">
                <a:latin typeface="Brandon Grotesque Regular" panose="020B0503020203060202" pitchFamily="34" charset="0"/>
              </a:rPr>
              <a:t>Farmers and Those Interested in Agriculture</a:t>
            </a:r>
          </a:p>
          <a:p>
            <a:pPr marL="0" indent="0" algn="ctr">
              <a:buNone/>
            </a:pPr>
            <a:endParaRPr lang="en-US" b="1" u="sng" dirty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Brandon Grotesque Regular" panose="020B0503020203060202" pitchFamily="34" charset="0"/>
              </a:rPr>
              <a:t>We serve as a </a:t>
            </a:r>
            <a:r>
              <a:rPr lang="en-US" b="1" dirty="0">
                <a:latin typeface="Brandon Grotesque Regular" panose="020B0503020203060202" pitchFamily="34" charset="0"/>
              </a:rPr>
              <a:t>“One Stop Shop” </a:t>
            </a:r>
            <a:r>
              <a:rPr lang="en-US" dirty="0">
                <a:latin typeface="Brandon Grotesque Regular" panose="020B0503020203060202" pitchFamily="34" charset="0"/>
              </a:rPr>
              <a:t>for Valuable Information, Data, Facts and Resources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b="1" u="sng" dirty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Brandon Grotesque Regular" panose="020B0503020203060202" pitchFamily="34" charset="0"/>
              </a:rPr>
              <a:t>Our team members are “Network Agents” where we strive to build relationships and make connections</a:t>
            </a:r>
            <a:r>
              <a:rPr lang="en-US" dirty="0" smtClean="0">
                <a:latin typeface="Brandon Grotesque Regular" panose="020B0503020203060202" pitchFamily="34" charset="0"/>
              </a:rPr>
              <a:t>.</a:t>
            </a:r>
            <a:endParaRPr lang="en-US" dirty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randon Grotesque Regular" panose="020B0503020203060202" pitchFamily="34" charset="0"/>
                <a:hlinkClick r:id="rId2"/>
              </a:rPr>
              <a:t>www.farmcreditknowledgecenter.com</a:t>
            </a:r>
            <a:endParaRPr lang="en-US" dirty="0" smtClean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3359"/>
                </a:solidFill>
                <a:latin typeface="Brandon Grotesque Regular" panose="020B0503020203060202" pitchFamily="34" charset="0"/>
              </a:rPr>
              <a:t>Email:  KnowledgeCenter@fcvirginias.com</a:t>
            </a:r>
            <a:endParaRPr lang="en-US" dirty="0">
              <a:solidFill>
                <a:srgbClr val="003359"/>
              </a:solidFill>
              <a:latin typeface="Brandon Grotesque Regular" panose="020B0503020203060202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</a:t>
            </a:r>
            <a:r>
              <a:rPr lang="en-US" dirty="0" err="1" smtClean="0"/>
              <a:t>Ag”vocacy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2084471"/>
            <a:ext cx="7579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48C1A"/>
                </a:solidFill>
              </a:rPr>
              <a:t>Agriculture + Advocacy = “</a:t>
            </a:r>
            <a:r>
              <a:rPr lang="en-US" sz="3200" dirty="0" err="1" smtClean="0">
                <a:solidFill>
                  <a:srgbClr val="648C1A"/>
                </a:solidFill>
              </a:rPr>
              <a:t>Ag”vocacy</a:t>
            </a:r>
            <a:endParaRPr lang="en-US" sz="3200" dirty="0">
              <a:solidFill>
                <a:srgbClr val="648C1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699" y="3006665"/>
            <a:ext cx="245690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9273" y="1870742"/>
            <a:ext cx="6761018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science or practice of farming, including cultivation of the soil and the rearing of animals to provide food and other products.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12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9273" y="1870742"/>
            <a:ext cx="6761018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Public support for or recommendation of a particular cause or policy.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9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the GOAL of Advocating?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30400"/>
            <a:ext cx="692417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Provide information about agriculture</a:t>
            </a:r>
          </a:p>
          <a:p>
            <a:r>
              <a:rPr lang="en-US" sz="2800" dirty="0" smtClean="0"/>
              <a:t>Empowers others to make informed decisions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19" y="4194440"/>
            <a:ext cx="3346994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648C1A"/>
                </a:solidFill>
              </a:rPr>
              <a:t>How do you advocate?</a:t>
            </a: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26" y="1564105"/>
            <a:ext cx="8079206" cy="362150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Connect with people where they are</a:t>
            </a:r>
          </a:p>
          <a:p>
            <a:r>
              <a:rPr lang="en-US" sz="2800" dirty="0" smtClean="0"/>
              <a:t>Tell your story</a:t>
            </a:r>
          </a:p>
          <a:p>
            <a:r>
              <a:rPr lang="en-US" sz="2800" dirty="0" smtClean="0"/>
              <a:t>Recognize preconceived notions-yours not theirs</a:t>
            </a:r>
          </a:p>
          <a:p>
            <a:r>
              <a:rPr lang="en-US" sz="2800" dirty="0" smtClean="0"/>
              <a:t>Be willing to answer questions openly and honestly</a:t>
            </a:r>
          </a:p>
          <a:p>
            <a:r>
              <a:rPr lang="en-US" sz="2800" dirty="0" smtClean="0"/>
              <a:t>Know that effectively Advocating ≠ Convincing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437539"/>
            <a:ext cx="7200900" cy="849840"/>
          </a:xfrm>
        </p:spPr>
        <p:txBody>
          <a:bodyPr/>
          <a:lstStyle/>
          <a:p>
            <a:r>
              <a:rPr lang="en-US" dirty="0" smtClean="0"/>
              <a:t>So where do you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978" y="3946358"/>
            <a:ext cx="8484343" cy="1661962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latin typeface="Brandon Grotesque Regular" panose="020B05030202030602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Brandon Grotesque Regular" panose="020B05030202030602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latin typeface="Brandon Grotesque Regular" panose="020B05030202030602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Brandon Grotesque Regular" panose="020B05030202030602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latin typeface="Brandon Grotesque Regular" panose="020B05030202030602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Brandon Grotesque Regular" panose="020B05030202030602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2227" y="1708484"/>
            <a:ext cx="8281773" cy="3356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Tell your story using the SPIT technique.</a:t>
            </a:r>
          </a:p>
          <a:p>
            <a:r>
              <a:rPr lang="en-US" dirty="0" smtClean="0"/>
              <a:t>			</a:t>
            </a:r>
          </a:p>
          <a:p>
            <a:r>
              <a:rPr lang="en-US" dirty="0"/>
              <a:t>	</a:t>
            </a:r>
            <a:r>
              <a:rPr lang="en-US" dirty="0" smtClean="0"/>
              <a:t>		S= Specific</a:t>
            </a:r>
          </a:p>
          <a:p>
            <a:r>
              <a:rPr lang="en-US" dirty="0" smtClean="0"/>
              <a:t>			P=Personal</a:t>
            </a:r>
          </a:p>
          <a:p>
            <a:r>
              <a:rPr lang="en-US" dirty="0" smtClean="0"/>
              <a:t>			I=Informative</a:t>
            </a:r>
          </a:p>
          <a:p>
            <a:r>
              <a:rPr lang="en-US" dirty="0" smtClean="0"/>
              <a:t>			T=Timely</a:t>
            </a:r>
          </a:p>
        </p:txBody>
      </p:sp>
    </p:spTree>
    <p:extLst>
      <p:ext uri="{BB962C8B-B14F-4D97-AF65-F5344CB8AC3E}">
        <p14:creationId xmlns:p14="http://schemas.microsoft.com/office/powerpoint/2010/main" val="25108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32" y="515716"/>
            <a:ext cx="7200900" cy="1485900"/>
          </a:xfrm>
        </p:spPr>
        <p:txBody>
          <a:bodyPr/>
          <a:lstStyle/>
          <a:p>
            <a:r>
              <a:rPr lang="en-US" dirty="0" smtClean="0"/>
              <a:t>S=Specific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2045" y="1676763"/>
            <a:ext cx="7792566" cy="41714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Be specific in terms of what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you want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and what the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audience wants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now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what you want and be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able and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willing to ask for it.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ook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for ways to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connect your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“ask” to what the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audience wants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esearch the perspectives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and interests of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your audience.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26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1" y="371337"/>
            <a:ext cx="7200900" cy="1485900"/>
          </a:xfrm>
        </p:spPr>
        <p:txBody>
          <a:bodyPr/>
          <a:lstStyle/>
          <a:p>
            <a:r>
              <a:rPr lang="en-US" dirty="0" smtClean="0"/>
              <a:t>P=Personal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73918" y="1365069"/>
            <a:ext cx="7792566" cy="4171405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ttract </a:t>
            </a:r>
            <a:r>
              <a:rPr lang="en-US" sz="2800" dirty="0"/>
              <a:t>people to your </a:t>
            </a:r>
            <a:r>
              <a:rPr lang="en-US" sz="2800" dirty="0" smtClean="0"/>
              <a:t>cause through </a:t>
            </a:r>
            <a:r>
              <a:rPr lang="en-US" sz="2800" dirty="0"/>
              <a:t>a compelling story. </a:t>
            </a:r>
            <a:endParaRPr lang="en-US" sz="2800" dirty="0"/>
          </a:p>
          <a:p>
            <a:r>
              <a:rPr lang="en-US" sz="2800" dirty="0" smtClean="0"/>
              <a:t>What we are </a:t>
            </a:r>
            <a:r>
              <a:rPr lang="en-US" sz="2800" dirty="0"/>
              <a:t>talking about </a:t>
            </a:r>
            <a:r>
              <a:rPr lang="en-US" sz="2800" dirty="0" smtClean="0"/>
              <a:t>has had</a:t>
            </a:r>
            <a:r>
              <a:rPr lang="en-US" sz="2800" dirty="0"/>
              <a:t>, or will have, an impact on </a:t>
            </a:r>
            <a:r>
              <a:rPr lang="en-US" sz="2800" dirty="0" smtClean="0"/>
              <a:t>an actual </a:t>
            </a:r>
            <a:r>
              <a:rPr lang="en-US" sz="2800" dirty="0"/>
              <a:t>human being. </a:t>
            </a:r>
            <a:endParaRPr lang="en-US" sz="2800" dirty="0" smtClean="0"/>
          </a:p>
          <a:p>
            <a:r>
              <a:rPr lang="en-US" sz="2800" dirty="0" smtClean="0"/>
              <a:t>How has your work </a:t>
            </a:r>
            <a:r>
              <a:rPr lang="en-US" sz="2800" dirty="0"/>
              <a:t>helped someone find a </a:t>
            </a:r>
            <a:r>
              <a:rPr lang="en-US" sz="2800" dirty="0" smtClean="0"/>
              <a:t>job or</a:t>
            </a:r>
            <a:r>
              <a:rPr lang="en-US" sz="2800" dirty="0"/>
              <a:t>, better, a </a:t>
            </a:r>
            <a:r>
              <a:rPr lang="en-US" sz="2800" dirty="0" smtClean="0"/>
              <a:t>career?</a:t>
            </a:r>
          </a:p>
          <a:p>
            <a:r>
              <a:rPr lang="en-US" sz="2800" dirty="0" smtClean="0"/>
              <a:t>What have you </a:t>
            </a:r>
            <a:r>
              <a:rPr lang="en-US" sz="2800" dirty="0"/>
              <a:t>done to improve </a:t>
            </a:r>
            <a:r>
              <a:rPr lang="en-US" sz="2800" dirty="0" smtClean="0"/>
              <a:t>people’s lives </a:t>
            </a:r>
            <a:r>
              <a:rPr lang="en-US" sz="2800" dirty="0"/>
              <a:t>in your </a:t>
            </a:r>
            <a:r>
              <a:rPr lang="en-US" sz="2800" dirty="0" smtClean="0"/>
              <a:t>community?</a:t>
            </a:r>
          </a:p>
          <a:p>
            <a:r>
              <a:rPr lang="en-US" sz="2800" dirty="0" smtClean="0"/>
              <a:t>How</a:t>
            </a:r>
            <a:r>
              <a:rPr lang="en-US" sz="2800" dirty="0"/>
              <a:t> </a:t>
            </a:r>
            <a:r>
              <a:rPr lang="en-US" sz="2800" dirty="0" smtClean="0"/>
              <a:t>have </a:t>
            </a:r>
            <a:r>
              <a:rPr lang="en-US" sz="2800" dirty="0"/>
              <a:t>you helped boost </a:t>
            </a:r>
            <a:r>
              <a:rPr lang="en-US" sz="2800" dirty="0" smtClean="0"/>
              <a:t>economic development </a:t>
            </a:r>
            <a:r>
              <a:rPr lang="en-US" sz="2800" dirty="0"/>
              <a:t>and prosperity?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3">
      <a:dk1>
        <a:sysClr val="windowText" lastClr="000000"/>
      </a:dk1>
      <a:lt1>
        <a:sysClr val="window" lastClr="FFFFFF"/>
      </a:lt1>
      <a:dk2>
        <a:srgbClr val="648C1A"/>
      </a:dk2>
      <a:lt2>
        <a:srgbClr val="D1D3D3"/>
      </a:lt2>
      <a:accent1>
        <a:srgbClr val="648C1A"/>
      </a:accent1>
      <a:accent2>
        <a:srgbClr val="D1D3D3"/>
      </a:accent2>
      <a:accent3>
        <a:srgbClr val="003055"/>
      </a:accent3>
      <a:accent4>
        <a:srgbClr val="648C1A"/>
      </a:accent4>
      <a:accent5>
        <a:srgbClr val="D1D3D3"/>
      </a:accent5>
      <a:accent6>
        <a:srgbClr val="648C1A"/>
      </a:accent6>
      <a:hlink>
        <a:srgbClr val="003055"/>
      </a:hlink>
      <a:folHlink>
        <a:srgbClr val="00305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2169</TotalTime>
  <Words>657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Brandon Grotesque Regular</vt:lpstr>
      <vt:lpstr>Calibri</vt:lpstr>
      <vt:lpstr>Calibri Light</vt:lpstr>
      <vt:lpstr>Franklin Gothic Book</vt:lpstr>
      <vt:lpstr>Gill Sans MT</vt:lpstr>
      <vt:lpstr>Times New Roman</vt:lpstr>
      <vt:lpstr>Crop</vt:lpstr>
      <vt:lpstr>Office Theme</vt:lpstr>
      <vt:lpstr> “Ag”vocacy Advocating for agriculture</vt:lpstr>
      <vt:lpstr>What does “Ag”vocacy mean?</vt:lpstr>
      <vt:lpstr>Agriculture:</vt:lpstr>
      <vt:lpstr>Advocacy:</vt:lpstr>
      <vt:lpstr>What is the GOAL of Advocating?</vt:lpstr>
      <vt:lpstr>How do you advocate?</vt:lpstr>
      <vt:lpstr>So where do you start?</vt:lpstr>
      <vt:lpstr>S=Specific</vt:lpstr>
      <vt:lpstr>P=Personal</vt:lpstr>
      <vt:lpstr>I=Informative</vt:lpstr>
      <vt:lpstr>T=Timely</vt:lpstr>
      <vt:lpstr>The message formula…   Uses: meetings, written communication, phone calls.   </vt:lpstr>
      <vt:lpstr>Fact Gathering</vt:lpstr>
      <vt:lpstr>Tying it all together</vt:lpstr>
      <vt:lpstr>After the conversation</vt:lpstr>
      <vt:lpstr>Who is Farm Credit?</vt:lpstr>
      <vt:lpstr>Farm Credit Knowledge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 Stand Out  in an Outstanding Crowd</dc:title>
  <dc:creator>Rebecca Webert</dc:creator>
  <cp:lastModifiedBy>Rothwell, Marie</cp:lastModifiedBy>
  <cp:revision>47</cp:revision>
  <dcterms:created xsi:type="dcterms:W3CDTF">2019-05-02T14:12:46Z</dcterms:created>
  <dcterms:modified xsi:type="dcterms:W3CDTF">2020-02-20T17:13:27Z</dcterms:modified>
</cp:coreProperties>
</file>