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998" r:id="rId3"/>
    <p:sldId id="7896" r:id="rId4"/>
    <p:sldId id="7897" r:id="rId5"/>
    <p:sldId id="7946" r:id="rId6"/>
    <p:sldId id="3972" r:id="rId7"/>
    <p:sldId id="7924" r:id="rId8"/>
    <p:sldId id="7925" r:id="rId9"/>
    <p:sldId id="7926" r:id="rId10"/>
    <p:sldId id="7953" r:id="rId11"/>
    <p:sldId id="3906" r:id="rId12"/>
    <p:sldId id="7952" r:id="rId13"/>
    <p:sldId id="7951" r:id="rId14"/>
    <p:sldId id="3907" r:id="rId15"/>
    <p:sldId id="3653" r:id="rId16"/>
    <p:sldId id="3883" r:id="rId17"/>
    <p:sldId id="3795" r:id="rId18"/>
    <p:sldId id="7928" r:id="rId19"/>
    <p:sldId id="7929" r:id="rId20"/>
    <p:sldId id="7930" r:id="rId21"/>
    <p:sldId id="7931" r:id="rId22"/>
    <p:sldId id="7934" r:id="rId23"/>
    <p:sldId id="3911" r:id="rId24"/>
    <p:sldId id="3680" r:id="rId25"/>
    <p:sldId id="3908" r:id="rId26"/>
    <p:sldId id="3866" r:id="rId2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meadows" initials="am" lastIdx="1" clrIdx="0">
    <p:extLst>
      <p:ext uri="{19B8F6BF-5375-455C-9EA6-DF929625EA0E}">
        <p15:presenceInfo xmlns:p15="http://schemas.microsoft.com/office/powerpoint/2012/main" userId="416252ad2c32c0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000"/>
    <a:srgbClr val="FF3300"/>
    <a:srgbClr val="99CCFF"/>
    <a:srgbClr val="F8F8F8"/>
    <a:srgbClr val="FF9966"/>
    <a:srgbClr val="FF9900"/>
    <a:srgbClr val="0000FF"/>
    <a:srgbClr val="663300"/>
    <a:srgbClr val="DD9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70" autoAdjust="0"/>
    <p:restoredTop sz="86788" autoAdjust="0"/>
  </p:normalViewPr>
  <p:slideViewPr>
    <p:cSldViewPr>
      <p:cViewPr varScale="1">
        <p:scale>
          <a:sx n="97" d="100"/>
          <a:sy n="97" d="100"/>
        </p:scale>
        <p:origin x="7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33"/>
    </p:cViewPr>
  </p:sorterViewPr>
  <p:notesViewPr>
    <p:cSldViewPr>
      <p:cViewPr varScale="1">
        <p:scale>
          <a:sx n="63" d="100"/>
          <a:sy n="63" d="100"/>
        </p:scale>
        <p:origin x="3158" y="77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Ag Biz Kickoff Webinar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5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August 15,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5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1CE0A6-C5CD-4FA6-9D0B-F542E2E0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5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97F790-379E-4C70-98EF-BCAF715B1DA1}" type="datetimeFigureOut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3" tIns="45851" rIns="91703" bIns="458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8" y="4460243"/>
            <a:ext cx="5681343" cy="4224655"/>
          </a:xfrm>
          <a:prstGeom prst="rect">
            <a:avLst/>
          </a:prstGeom>
        </p:spPr>
        <p:txBody>
          <a:bodyPr vert="horz" lIns="91703" tIns="45851" rIns="91703" bIns="4585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5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0C7EBF-B314-4365-9234-4A346DEC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3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815596"/>
            <a:ext cx="11049001" cy="2423302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6600" b="1" cap="sm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1" y="4215107"/>
            <a:ext cx="8229600" cy="1143000"/>
          </a:xfrm>
        </p:spPr>
        <p:txBody>
          <a:bodyPr lIns="91440" r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sz="2400" b="1" cap="none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cap="none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DA8AE-725E-4CAF-A32F-B292F4FDAE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50913-6753-49A0-AA08-F11517BD2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4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621CE2-2A83-4C14-852A-821AF10C6320}"/>
              </a:ext>
            </a:extLst>
          </p:cNvPr>
          <p:cNvSpPr/>
          <p:nvPr userDrawn="1"/>
        </p:nvSpPr>
        <p:spPr>
          <a:xfrm>
            <a:off x="3175" y="483249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E1E992-CA09-4015-96C2-88C1D8222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4038600"/>
            <a:ext cx="3232976" cy="2057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C88CBF-92A8-4B14-98CB-7EC1D6E5D3B9}"/>
              </a:ext>
            </a:extLst>
          </p:cNvPr>
          <p:cNvCxnSpPr>
            <a:cxnSpLocks/>
          </p:cNvCxnSpPr>
          <p:nvPr userDrawn="1"/>
        </p:nvCxnSpPr>
        <p:spPr>
          <a:xfrm>
            <a:off x="3657600" y="4114800"/>
            <a:ext cx="7086600" cy="0"/>
          </a:xfrm>
          <a:prstGeom prst="line">
            <a:avLst/>
          </a:prstGeom>
          <a:ln w="63500" cmpd="dbl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9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6465F-2E11-4F97-A8E0-EF2B5E361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5A54-EF2C-4CCE-BADE-0382F58D8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5791201"/>
            <a:ext cx="2999317" cy="9636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5791201"/>
            <a:ext cx="9046633" cy="9636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2514600"/>
          </a:xfrm>
          <a:solidFill>
            <a:schemeClr val="accent2"/>
          </a:solidFill>
        </p:spPr>
        <p:txBody>
          <a:bodyPr>
            <a:normAutofit/>
          </a:bodyPr>
          <a:lstStyle>
            <a:lvl1pPr algn="ctr">
              <a:defRPr sz="66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5367" y="5771471"/>
            <a:ext cx="8940800" cy="950119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DA8AE-725E-4CAF-A32F-B292F4FDA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4163" indent="-284163"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2"/>
              </a:buClr>
              <a:buSzPct val="100000"/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2"/>
              </a:buClr>
              <a:buSzPct val="100000"/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2"/>
              </a:buClr>
              <a:buSzPct val="10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0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AA58D-9681-4F1A-8EAD-F1A307DA3E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0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341313" indent="-287338"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41313" algn="l"/>
              </a:tabLst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2"/>
              </a:buClr>
              <a:buSzPct val="100000"/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2"/>
              </a:buClr>
              <a:buSzPct val="100000"/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2"/>
              </a:buClr>
              <a:buSzPct val="10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284163" indent="-284163"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3A91-7DA5-4A54-935F-E6637E0398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8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 marL="284163" indent="-284163">
              <a:buClr>
                <a:schemeClr val="accent2"/>
              </a:buClr>
              <a:defRPr sz="2800"/>
            </a:lvl1pPr>
            <a:lvl2pPr marL="460375" indent="-260350">
              <a:buClr>
                <a:schemeClr val="accent2"/>
              </a:buClr>
              <a:defRPr sz="2400"/>
            </a:lvl2pPr>
            <a:lvl3pPr marL="630238" indent="-247650">
              <a:buClr>
                <a:schemeClr val="accent2"/>
              </a:buClr>
              <a:defRPr sz="2000"/>
            </a:lvl3pPr>
            <a:lvl4pPr marL="800100" indent="-233363">
              <a:buClr>
                <a:schemeClr val="accent2"/>
              </a:buClr>
              <a:defRPr sz="1800"/>
            </a:lvl4pPr>
            <a:lvl5pPr marL="971550" indent="-222250"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 marL="284163" indent="-284163">
              <a:buClr>
                <a:schemeClr val="accent2"/>
              </a:buClr>
              <a:defRPr sz="2800"/>
            </a:lvl1pPr>
            <a:lvl2pPr marL="460375" indent="-260350">
              <a:buClr>
                <a:schemeClr val="accent2"/>
              </a:buClr>
              <a:defRPr sz="2400"/>
            </a:lvl2pPr>
            <a:lvl3pPr marL="630238" indent="-247650">
              <a:buClr>
                <a:schemeClr val="accent2"/>
              </a:buClr>
              <a:defRPr sz="2000"/>
            </a:lvl3pPr>
            <a:lvl4pPr marL="800100" indent="-233363">
              <a:buClr>
                <a:schemeClr val="accent2"/>
              </a:buClr>
              <a:defRPr sz="1800"/>
            </a:lvl4pPr>
            <a:lvl5pPr marL="971550" indent="-222250"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47B78-E04D-4901-8672-5A26A4DEB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9D62-16E0-4C8B-B8C4-079766527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F519-E5D5-4ACE-9010-6D8ACC007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284163" indent="-284163"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1">
                  <a:lumMod val="75000"/>
                </a:schemeClr>
              </a:buClr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1">
                  <a:lumMod val="75000"/>
                </a:schemeClr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FA16A6-F710-4A89-B137-FE5DF639AF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5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91000"/>
            <a:ext cx="12188825" cy="266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3886200"/>
            <a:ext cx="12188825" cy="2926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1985" cy="3429000"/>
          </a:xfrm>
          <a:noFill/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4E0C4-91FF-4094-A08B-DEB97922F6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153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694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982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270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hotos/chestnut-tree-sunset-meadows-land-2001065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search?q=dog+lyin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ook-owl-wisdom-knowledge-sit-30621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greesofmoderation.blogspot.com/2009/10/party-like-its-1979-oil-rises-dollar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ook-owl-wisdom-knowledge-sit-30621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ook-owl-wisdom-knowledge-sit-30621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ook-owl-wisdom-knowledge-sit-30621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a/action-plan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uslimsincalgary.ca/islam-qa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westfcs.com/ag-industries/economic-updates" TargetMode="External"/><Relationship Id="rId2" Type="http://schemas.openxmlformats.org/officeDocument/2006/relationships/hyperlink" Target="https://www.farmprogress.com/road-warrior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mailto:sullylab@vt.edu" TargetMode="External"/><Relationship Id="rId4" Type="http://schemas.openxmlformats.org/officeDocument/2006/relationships/hyperlink" Target="https://www.farmermac.com/news-events/daves-gp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nvestmentzen/28903640452/in/photostrea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1261194@N06/4986620096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einspector.com/images/money/money-6445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B04E-3678-4123-B11C-04E554EDA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cap="small" dirty="0">
                <a:latin typeface="Arial" panose="020B0604020202020204" pitchFamily="34" charset="0"/>
                <a:cs typeface="Arial" panose="020B0604020202020204" pitchFamily="34" charset="0"/>
              </a:rPr>
              <a:t>Challenges &amp; Opportunities for Managing Economic Shockwaves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78577-3094-48E9-830E-26FFB5BCA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9" y="4215106"/>
            <a:ext cx="8229601" cy="1827295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en-US" sz="14400" b="1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David M. Kohl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 Emeritus, Agricultural and Applied Economics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of Academic Hall of Fame, College of Agriculture &amp; Life Sciences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Virginia Tech, Blacksburg, VA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sullylab@vt.edu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99A6E-88E5-4CA4-8E0C-9B04E6D7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38600"/>
            <a:ext cx="3232976" cy="205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96297-FF12-4DC4-957C-6DAB715D1694}"/>
              </a:ext>
            </a:extLst>
          </p:cNvPr>
          <p:cNvSpPr txBox="1"/>
          <p:nvPr/>
        </p:nvSpPr>
        <p:spPr>
          <a:xfrm>
            <a:off x="9677400" y="6400800"/>
            <a:ext cx="240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February 17,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703BC6-2DB5-483E-B9EA-1022BA61E90B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5F2D5-1083-422B-A08A-07860A5E8352}"/>
              </a:ext>
            </a:extLst>
          </p:cNvPr>
          <p:cNvSpPr txBox="1"/>
          <p:nvPr/>
        </p:nvSpPr>
        <p:spPr>
          <a:xfrm>
            <a:off x="10058400" y="647266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15,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250D57-1DFD-4E24-A2D7-B19D87B180E1}"/>
              </a:ext>
            </a:extLst>
          </p:cNvPr>
          <p:cNvCxnSpPr>
            <a:cxnSpLocks/>
          </p:cNvCxnSpPr>
          <p:nvPr/>
        </p:nvCxnSpPr>
        <p:spPr>
          <a:xfrm>
            <a:off x="3886200" y="3962400"/>
            <a:ext cx="7620000" cy="0"/>
          </a:xfrm>
          <a:prstGeom prst="line">
            <a:avLst/>
          </a:prstGeom>
          <a:ln w="63500" cmpd="dbl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086CCE3-59F4-4D32-979C-62CC263B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4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C3F9D6-9847-4E78-B2DB-AFF7E2C1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4328"/>
            <a:ext cx="12192000" cy="60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18622-2D84-41CF-9001-DFB00370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64" y="476656"/>
            <a:ext cx="12192000" cy="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C119-7459-4E93-AEB8-2313FE33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37520" cy="1008797"/>
          </a:xfrm>
        </p:spPr>
        <p:txBody>
          <a:bodyPr>
            <a:noAutofit/>
          </a:bodyPr>
          <a:lstStyle/>
          <a:p>
            <a:r>
              <a:rPr lang="en-US" dirty="0"/>
              <a:t>Lender &amp; Business Dashboard Watch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B5A1324-8445-4962-A92E-5C916DD00CA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219201" y="1049585"/>
          <a:ext cx="8762999" cy="5046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335">
                  <a:extLst>
                    <a:ext uri="{9D8B030D-6E8A-4147-A177-3AD203B41FA5}">
                      <a16:colId xmlns:a16="http://schemas.microsoft.com/office/drawing/2014/main" val="1340354750"/>
                    </a:ext>
                  </a:extLst>
                </a:gridCol>
                <a:gridCol w="3567239">
                  <a:extLst>
                    <a:ext uri="{9D8B030D-6E8A-4147-A177-3AD203B41FA5}">
                      <a16:colId xmlns:a16="http://schemas.microsoft.com/office/drawing/2014/main" val="1824676028"/>
                    </a:ext>
                  </a:extLst>
                </a:gridCol>
                <a:gridCol w="1473425">
                  <a:extLst>
                    <a:ext uri="{9D8B030D-6E8A-4147-A177-3AD203B41FA5}">
                      <a16:colId xmlns:a16="http://schemas.microsoft.com/office/drawing/2014/main" val="2860835788"/>
                    </a:ext>
                  </a:extLst>
                </a:gridCol>
              </a:tblGrid>
              <a:tr h="453794">
                <a:tc>
                  <a:txBody>
                    <a:bodyPr/>
                    <a:lstStyle/>
                    <a:p>
                      <a:r>
                        <a:rPr lang="en-US" sz="22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268589"/>
                  </a:ext>
                </a:extLst>
              </a:tr>
              <a:tr h="508479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$3.75 to $5.00/Pound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20857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Sentiment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 to 72.8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53680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/ Diffusion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Downward 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34176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Purchasing Managers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50’s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33158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374647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 U-3/6.7% U-6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90370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Factory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 - 80%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12470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Approximately $30 Trillion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</a:t>
                      </a:r>
                    </a:p>
                  </a:txBody>
                  <a:tcPr>
                    <a:solidFill>
                      <a:srgbClr val="FF4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92112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 to $125/Barrel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37608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 to Inverted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222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41F03-BDAA-4F06-8D2E-56DF69EC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9A40D-3688-44ED-9F1C-59BB78F03A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9CBF8-5AFF-4194-ACD9-20D4F6C0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905000"/>
            <a:ext cx="2311114" cy="2969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3050B-B1B8-69AE-D4AC-9A31EF615941}"/>
              </a:ext>
            </a:extLst>
          </p:cNvPr>
          <p:cNvSpPr txBox="1"/>
          <p:nvPr/>
        </p:nvSpPr>
        <p:spPr>
          <a:xfrm>
            <a:off x="1295400" y="6459785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 8/5/22</a:t>
            </a:r>
          </a:p>
        </p:txBody>
      </p:sp>
    </p:spTree>
    <p:extLst>
      <p:ext uri="{BB962C8B-B14F-4D97-AF65-F5344CB8AC3E}">
        <p14:creationId xmlns:p14="http://schemas.microsoft.com/office/powerpoint/2010/main" val="159566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5AB8-359E-431D-AACC-95A670EE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0437113" cy="876300"/>
          </a:xfrm>
        </p:spPr>
        <p:txBody>
          <a:bodyPr>
            <a:normAutofit/>
          </a:bodyPr>
          <a:lstStyle/>
          <a:p>
            <a:r>
              <a:rPr lang="en-US" sz="4400" b="0" i="0" dirty="0"/>
              <a:t>Farmland Values: Recent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C9FEC-9B7C-4F99-9C69-9AE72367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1E4D6FF-1051-4139-89EB-3307D57BD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09" r="3744" b="9956"/>
          <a:stretch/>
        </p:blipFill>
        <p:spPr>
          <a:xfrm>
            <a:off x="722828" y="1500151"/>
            <a:ext cx="10746344" cy="4302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651A22-190A-4305-8F97-2C76236DF973}"/>
              </a:ext>
            </a:extLst>
          </p:cNvPr>
          <p:cNvSpPr txBox="1"/>
          <p:nvPr/>
        </p:nvSpPr>
        <p:spPr>
          <a:xfrm>
            <a:off x="914400" y="6475968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USDA &amp; Federal Reserve Bank of Kansas 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A613F-6159-4827-836D-C3F79F2413DB}"/>
              </a:ext>
            </a:extLst>
          </p:cNvPr>
          <p:cNvSpPr/>
          <p:nvPr/>
        </p:nvSpPr>
        <p:spPr>
          <a:xfrm>
            <a:off x="9525000" y="55626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6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0BC8-B315-A4D1-CF61-82CD1A22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Farm Real Estate Value by State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5392FF-B9C1-3B67-D45B-0E9AC6D14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990600"/>
            <a:ext cx="7007333" cy="52276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E840-EEDA-AE36-1B2A-5EB300F9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9984E-6CFD-0CB5-3D8A-5A95D71C2A18}"/>
              </a:ext>
            </a:extLst>
          </p:cNvPr>
          <p:cNvSpPr txBox="1"/>
          <p:nvPr/>
        </p:nvSpPr>
        <p:spPr>
          <a:xfrm>
            <a:off x="1169132" y="6363245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Sources: DTN Article link: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Kansas Sees Highest Percentage Jump in Farmland Values (dtnpf.com)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USDA-NASS Land Value Report Link: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https://release.nass.usda.gov/reports/land0822.pdf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1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3BDB-EFE4-C5ED-6C40-9A7CEB68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Farm Real Estate Value- United States 2008-2022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F9EF61-B61E-3690-E37D-6974FC8AC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308" y="1524000"/>
            <a:ext cx="8437024" cy="46154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70264-CCE7-58A9-9112-45BD8DF2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02C43-B25A-D128-A787-F7304C5AD989}"/>
              </a:ext>
            </a:extLst>
          </p:cNvPr>
          <p:cNvSpPr txBox="1"/>
          <p:nvPr/>
        </p:nvSpPr>
        <p:spPr>
          <a:xfrm>
            <a:off x="1097280" y="6459785"/>
            <a:ext cx="941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https://www.nass.usda.gov/Charts_and_Maps/Land_Values/farm_value_hist_chart.php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85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1D77-AC10-498F-9E6E-7778B188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Land Values in the 2020s Resilient?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F74C-0959-47E5-9433-477304B986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447800"/>
            <a:ext cx="10058400" cy="442129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Baby boomer producers and landowners are in later stages of ownership with equity</a:t>
            </a:r>
          </a:p>
          <a:p>
            <a:pPr lvl="1"/>
            <a:r>
              <a:rPr lang="en-US" dirty="0"/>
              <a:t>Interest rates have been stable</a:t>
            </a:r>
          </a:p>
          <a:p>
            <a:pPr lvl="1"/>
            <a:r>
              <a:rPr lang="en-US" dirty="0"/>
              <a:t>Government payments to agricultural sector have been generous</a:t>
            </a:r>
          </a:p>
          <a:p>
            <a:pPr lvl="1"/>
            <a:r>
              <a:rPr lang="en-US" dirty="0"/>
              <a:t>Rural renaissance</a:t>
            </a:r>
          </a:p>
          <a:p>
            <a:pPr lvl="1"/>
            <a:r>
              <a:rPr lang="en-US" dirty="0"/>
              <a:t>Outside investors</a:t>
            </a:r>
          </a:p>
          <a:p>
            <a:pPr lvl="2"/>
            <a:r>
              <a:rPr lang="en-US" dirty="0"/>
              <a:t>Solar/wind green payments</a:t>
            </a:r>
          </a:p>
          <a:p>
            <a:pPr lvl="2"/>
            <a:r>
              <a:rPr lang="en-US" dirty="0"/>
              <a:t>Water &amp; mineral resources</a:t>
            </a:r>
          </a:p>
          <a:p>
            <a:pPr lvl="2"/>
            <a:r>
              <a:rPr lang="en-US" dirty="0"/>
              <a:t>Development for housing industry is strong</a:t>
            </a:r>
          </a:p>
          <a:p>
            <a:pPr lvl="2"/>
            <a:r>
              <a:rPr lang="en-US" dirty="0"/>
              <a:t>Diversification of investments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A79A9-9381-464A-84EF-8F2DED9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F5D6A-CE2C-4A46-8A24-C4C8F56A6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48600" y="3505200"/>
            <a:ext cx="3837631" cy="25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2831-C7A3-43D9-80D5-5BBAC3F8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Mega Trends- </a:t>
            </a:r>
            <a:br>
              <a:rPr lang="en-US" dirty="0"/>
            </a:br>
            <a:r>
              <a:rPr lang="en-US" dirty="0"/>
              <a:t>Production/Consumer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602C-5D5D-45EC-B63D-CAF3359E5F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Plant based proteins</a:t>
            </a:r>
          </a:p>
          <a:p>
            <a:r>
              <a:rPr lang="en-US" sz="2800" dirty="0"/>
              <a:t>Alternatives to dairy products</a:t>
            </a:r>
          </a:p>
          <a:p>
            <a:r>
              <a:rPr lang="en-US" sz="2800" dirty="0"/>
              <a:t>Local &amp; regional movement</a:t>
            </a:r>
          </a:p>
          <a:p>
            <a:r>
              <a:rPr lang="en-US" sz="2800" dirty="0"/>
              <a:t>Urban agriculture</a:t>
            </a:r>
          </a:p>
          <a:p>
            <a:r>
              <a:rPr lang="en-US" sz="2800" dirty="0"/>
              <a:t>Soil &amp; water health</a:t>
            </a:r>
          </a:p>
          <a:p>
            <a:r>
              <a:rPr lang="en-US" sz="2800" dirty="0"/>
              <a:t>ESG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1863-354A-4C67-916C-DECCF10E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037F0E-6633-4639-B088-E23CEEBF7A2B}"/>
              </a:ext>
            </a:extLst>
          </p:cNvPr>
          <p:cNvSpPr txBox="1">
            <a:spLocks/>
          </p:cNvSpPr>
          <p:nvPr/>
        </p:nvSpPr>
        <p:spPr bwMode="auto">
          <a:xfrm>
            <a:off x="6248400" y="1828800"/>
            <a:ext cx="5715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/>
              <a:t>Plant, animal, human &amp; environment</a:t>
            </a:r>
          </a:p>
          <a:p>
            <a:pPr marL="342900" indent="-342900"/>
            <a:r>
              <a:rPr lang="en-US" sz="2800" dirty="0"/>
              <a:t>Air quality &amp; pandemic</a:t>
            </a:r>
          </a:p>
          <a:p>
            <a:pPr marL="342900" indent="-342900"/>
            <a:r>
              <a:rPr lang="en-US" sz="2800" dirty="0"/>
              <a:t>Weather in extremes</a:t>
            </a:r>
          </a:p>
          <a:p>
            <a:pPr marL="342900" indent="-342900"/>
            <a:r>
              <a:rPr lang="en-US" sz="2800" dirty="0"/>
              <a:t>Carbon payments- mid decade</a:t>
            </a:r>
          </a:p>
          <a:p>
            <a:pPr marL="342900" indent="-342900"/>
            <a:r>
              <a:rPr lang="en-US" sz="2800" dirty="0" err="1"/>
              <a:t>Cryptomania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B7F38-910F-471D-8B5F-3CF79DD5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"/>
            <a:ext cx="2935419" cy="13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7D6-49AA-4990-9A2A-795A5F8D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Trends- Positives for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F7D3-0262-4E75-BD9C-309452C166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Importance of a diversified safe food, fiber &amp; fuel source- basics of life</a:t>
            </a:r>
          </a:p>
          <a:p>
            <a:r>
              <a:rPr lang="en-US" dirty="0"/>
              <a:t>Reassurance of transparency in where food is produced, processed &amp; distributed </a:t>
            </a:r>
          </a:p>
          <a:p>
            <a:r>
              <a:rPr lang="en-US" dirty="0"/>
              <a:t>Healthy soil &amp; water</a:t>
            </a:r>
          </a:p>
          <a:p>
            <a:pPr lvl="1"/>
            <a:r>
              <a:rPr lang="en-US" dirty="0"/>
              <a:t>Plants, humans, animals &amp; environment</a:t>
            </a:r>
          </a:p>
          <a:p>
            <a:r>
              <a:rPr lang="en-US" dirty="0"/>
              <a:t>Niche markets, U.S. &amp; globally</a:t>
            </a:r>
          </a:p>
          <a:p>
            <a:r>
              <a:rPr lang="en-US" dirty="0"/>
              <a:t>Repositioning of the image of agriculture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3BF72-6691-419D-9CAA-082693B0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013B5-D1A7-4421-B1CD-3FF2D84D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291" y="4343400"/>
            <a:ext cx="3435589" cy="17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5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F939-51BC-4ADE-9685-9180C7BB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Business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804A0-54FF-4513-8EE9-0C2BC7D3C6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Family business</a:t>
            </a:r>
          </a:p>
          <a:p>
            <a:pPr lvl="1"/>
            <a:r>
              <a:rPr lang="en-US" dirty="0"/>
              <a:t>Cousins partnering with cousins</a:t>
            </a:r>
          </a:p>
          <a:p>
            <a:pPr lvl="1"/>
            <a:r>
              <a:rPr lang="en-US" dirty="0"/>
              <a:t>Non-family members</a:t>
            </a:r>
          </a:p>
          <a:p>
            <a:pPr lvl="1"/>
            <a:r>
              <a:rPr lang="en-US" dirty="0"/>
              <a:t>Separate enterprises/use common assets</a:t>
            </a:r>
          </a:p>
          <a:p>
            <a:r>
              <a:rPr lang="en-US" dirty="0"/>
              <a:t>Agri-entrepreneur</a:t>
            </a:r>
          </a:p>
          <a:p>
            <a:pPr lvl="1"/>
            <a:r>
              <a:rPr lang="en-US" dirty="0"/>
              <a:t>Multi-tasker</a:t>
            </a:r>
          </a:p>
          <a:p>
            <a:pPr lvl="1"/>
            <a:r>
              <a:rPr lang="en-US" dirty="0"/>
              <a:t>Gigs</a:t>
            </a:r>
          </a:p>
          <a:p>
            <a:pPr lvl="1"/>
            <a:r>
              <a:rPr lang="en-US" dirty="0"/>
              <a:t>Diversified sources of income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Boomeranger</a:t>
            </a:r>
            <a:r>
              <a:rPr lang="en-US" dirty="0"/>
              <a:t> professional</a:t>
            </a:r>
          </a:p>
          <a:p>
            <a:pPr lvl="1"/>
            <a:r>
              <a:rPr lang="en-US" dirty="0"/>
              <a:t>“Outside the box” mindset</a:t>
            </a:r>
          </a:p>
          <a:p>
            <a:pPr lvl="1"/>
            <a:r>
              <a:rPr lang="en-US" dirty="0"/>
              <a:t>New skill sets</a:t>
            </a:r>
          </a:p>
          <a:p>
            <a:r>
              <a:rPr lang="en-US" dirty="0"/>
              <a:t>Women, minorities, veterans</a:t>
            </a:r>
          </a:p>
          <a:p>
            <a:pPr lvl="1"/>
            <a:r>
              <a:rPr lang="en-US" dirty="0"/>
              <a:t>Demographics of FFA, 4-H, MANRRS</a:t>
            </a:r>
          </a:p>
          <a:p>
            <a:r>
              <a:rPr lang="en-US" dirty="0"/>
              <a:t>Vertical &amp; urban farming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C629D-D1B0-FC3E-710A-BCFD3201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3A91-7DA5-4A54-935F-E6637E0398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8EE7-B924-4A30-84C4-31AE6601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838" y="4704043"/>
            <a:ext cx="10113645" cy="1554480"/>
          </a:xfrm>
        </p:spPr>
        <p:txBody>
          <a:bodyPr/>
          <a:lstStyle/>
          <a:p>
            <a:pPr algn="ctr"/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Getting Comfortable With </a:t>
            </a:r>
            <a:br>
              <a:rPr lang="en-US" sz="6000" dirty="0"/>
            </a:br>
            <a:r>
              <a:rPr lang="en-US" sz="6000" dirty="0"/>
              <a:t>the Uncomfortable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E3449-14AD-450A-AEE6-E4EC5367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CC9FED-73DC-9C09-FDFB-B7FEED309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1800" y="-1"/>
            <a:ext cx="5981700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Wisdom &amp; Golden Rules of Business &amp; Financial IQ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8122920" cy="3716866"/>
          </a:xfrm>
        </p:spPr>
        <p:txBody>
          <a:bodyPr>
            <a:normAutofit lnSpcReduction="10000"/>
          </a:bodyPr>
          <a:lstStyle/>
          <a:p>
            <a:r>
              <a:rPr lang="en-US" u="sng" noProof="0" dirty="0"/>
              <a:t>Planning</a:t>
            </a:r>
            <a:r>
              <a:rPr lang="en-US" noProof="0" dirty="0"/>
              <a:t> – manage the </a:t>
            </a:r>
            <a:r>
              <a:rPr lang="en-US" noProof="0" dirty="0" err="1"/>
              <a:t>controllables</a:t>
            </a:r>
            <a:r>
              <a:rPr lang="en-US" noProof="0" dirty="0"/>
              <a:t> and manage around the </a:t>
            </a:r>
            <a:r>
              <a:rPr lang="en-US" noProof="0" dirty="0" err="1"/>
              <a:t>uncontrollables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US" dirty="0"/>
              <a:t>Plan, strategize, execute, &amp; monitor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HUT principle</a:t>
            </a:r>
          </a:p>
          <a:p>
            <a:pPr lvl="1"/>
            <a:r>
              <a:rPr lang="en-US" dirty="0"/>
              <a:t>Team of advisors to energize the process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5 to 10% of the time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Written business plan – 4X’s more profitable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Mental health twice as strong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Just in time vs. just enough – Plan for A, B, C, &amp; 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A2D50-EEDA-9E82-7C20-5D008AE60786}"/>
              </a:ext>
            </a:extLst>
          </p:cNvPr>
          <p:cNvSpPr txBox="1"/>
          <p:nvPr/>
        </p:nvSpPr>
        <p:spPr>
          <a:xfrm>
            <a:off x="990600" y="5687676"/>
            <a:ext cx="81229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“Failing to prepare, is preparing to fail.” 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 Wooden, UCLA Coach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1CC902-CFC7-0E0C-AB23-4C833064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8800" y="3581400"/>
            <a:ext cx="2147598" cy="2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5726-BDF6-43E1-9AB5-9B827064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1978 to 1979 Déjà vu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638D-A83F-4482-B9CF-C07EB44F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65520" cy="4023360"/>
          </a:xfrm>
        </p:spPr>
        <p:txBody>
          <a:bodyPr/>
          <a:lstStyle/>
          <a:p>
            <a:r>
              <a:rPr lang="en-US" dirty="0"/>
              <a:t>High oil prices</a:t>
            </a:r>
          </a:p>
          <a:p>
            <a:r>
              <a:rPr lang="en-US" dirty="0"/>
              <a:t>International ag market uncertainty</a:t>
            </a:r>
          </a:p>
          <a:p>
            <a:r>
              <a:rPr lang="en-US" dirty="0"/>
              <a:t>Spiking land values</a:t>
            </a:r>
          </a:p>
          <a:p>
            <a:r>
              <a:rPr lang="en-US" dirty="0"/>
              <a:t>Stagflation</a:t>
            </a:r>
          </a:p>
          <a:p>
            <a:r>
              <a:rPr lang="en-US" dirty="0"/>
              <a:t>Political &amp; military uncertainty</a:t>
            </a:r>
          </a:p>
          <a:p>
            <a:r>
              <a:rPr lang="en-US" dirty="0"/>
              <a:t>Technology acceleration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98CB1-2CE1-4A53-84A3-B8A020C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7424A-F2A7-4CBA-B0AF-02F126CC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9000" y="2133600"/>
            <a:ext cx="4576086" cy="30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Wisdom &amp; Golden Rules of Business &amp; Financial IQ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8122920" cy="3716866"/>
          </a:xfrm>
        </p:spPr>
        <p:txBody>
          <a:bodyPr>
            <a:normAutofit fontScale="92500" lnSpcReduction="10000"/>
          </a:bodyPr>
          <a:lstStyle/>
          <a:p>
            <a:r>
              <a:rPr lang="en-US" u="sng" noProof="0" dirty="0"/>
              <a:t>Goal Setting</a:t>
            </a:r>
            <a:r>
              <a:rPr lang="en-US" noProof="0" dirty="0"/>
              <a:t> 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US" dirty="0"/>
              <a:t>80-16-4 Rule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Six degrees of goal setting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Short term- 1 year or less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Long term- 3-5 years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Goals should be S.M.A.R.T. </a:t>
            </a:r>
          </a:p>
          <a:p>
            <a:pPr lvl="1"/>
            <a:r>
              <a:rPr lang="en-US" dirty="0"/>
              <a:t>Business, family &amp; personal</a:t>
            </a:r>
          </a:p>
          <a:p>
            <a:pPr lvl="1"/>
            <a:r>
              <a:rPr lang="en-US" dirty="0"/>
              <a:t>Mental, physical &amp; spiritual</a:t>
            </a:r>
          </a:p>
          <a:p>
            <a:pPr lvl="1"/>
            <a:r>
              <a:rPr lang="en-US" dirty="0"/>
              <a:t>20% of top producers have written goals</a:t>
            </a:r>
          </a:p>
          <a:p>
            <a:pPr lvl="1"/>
            <a:r>
              <a:rPr lang="en-US" dirty="0"/>
              <a:t>Developing written goals: earn 4 times as much in lifetime</a:t>
            </a:r>
          </a:p>
          <a:p>
            <a:pPr marL="2000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A2D50-EEDA-9E82-7C20-5D008AE60786}"/>
              </a:ext>
            </a:extLst>
          </p:cNvPr>
          <p:cNvSpPr txBox="1"/>
          <p:nvPr/>
        </p:nvSpPr>
        <p:spPr>
          <a:xfrm>
            <a:off x="2514600" y="5656898"/>
            <a:ext cx="5181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“Goals provide focus in a cluttered world.”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1CC902-CFC7-0E0C-AB23-4C833064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8800" y="3581400"/>
            <a:ext cx="2147598" cy="2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1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Wisdom &amp; Golden Rules of Business &amp; Financial IQ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8122920" cy="3716866"/>
          </a:xfrm>
        </p:spPr>
        <p:txBody>
          <a:bodyPr>
            <a:normAutofit/>
          </a:bodyPr>
          <a:lstStyle/>
          <a:p>
            <a:r>
              <a:rPr lang="en-US" u="sng" noProof="0" dirty="0"/>
              <a:t>Financial </a:t>
            </a:r>
            <a:r>
              <a:rPr lang="en-US" u="sng" dirty="0"/>
              <a:t>Liquidity &amp; Cash</a:t>
            </a:r>
            <a:r>
              <a:rPr lang="en-US" noProof="0" dirty="0"/>
              <a:t> “the bridge”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US" dirty="0"/>
              <a:t>Cash is trash </a:t>
            </a:r>
            <a:r>
              <a:rPr lang="en-US" dirty="0">
                <a:sym typeface="Wingdings" panose="05000000000000000000" pitchFamily="2" charset="2"/>
              </a:rPr>
              <a:t> -</a:t>
            </a:r>
            <a:r>
              <a:rPr lang="en-US" dirty="0"/>
              <a:t> Wall Street Journal perspective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Financial liquidity is a buffer to preserve wealth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Financial liquidity provides proactive positioning for opportunity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Financial liquidity is chokepoint</a:t>
            </a:r>
          </a:p>
          <a:p>
            <a:pPr lvl="2"/>
            <a:r>
              <a:rPr lang="en-US" dirty="0"/>
              <a:t>Nation- “Russian example”</a:t>
            </a:r>
          </a:p>
          <a:p>
            <a:pPr lvl="2"/>
            <a:r>
              <a:rPr lang="en-US" dirty="0"/>
              <a:t>Business- “financial &amp; farm crisis”</a:t>
            </a:r>
          </a:p>
          <a:p>
            <a:pPr lvl="2"/>
            <a:r>
              <a:rPr lang="en-US" dirty="0"/>
              <a:t>Personal household- “Dave Ramsey rule”</a:t>
            </a:r>
          </a:p>
          <a:p>
            <a:pPr lvl="1">
              <a:buClr>
                <a:schemeClr val="accent2"/>
              </a:buClr>
            </a:pPr>
            <a:endParaRPr lang="en-US" dirty="0"/>
          </a:p>
          <a:p>
            <a:pPr marL="2000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A2D50-EEDA-9E82-7C20-5D008AE60786}"/>
              </a:ext>
            </a:extLst>
          </p:cNvPr>
          <p:cNvSpPr txBox="1"/>
          <p:nvPr/>
        </p:nvSpPr>
        <p:spPr>
          <a:xfrm>
            <a:off x="2209800" y="5690945"/>
            <a:ext cx="4800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“Cash is the Queen on the chessboard.”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1CC902-CFC7-0E0C-AB23-4C833064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8800" y="3581400"/>
            <a:ext cx="2147598" cy="2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39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Wisdom &amp; Golden Rules of Business &amp; Financial IQ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8656320" cy="3716866"/>
          </a:xfrm>
        </p:spPr>
        <p:txBody>
          <a:bodyPr>
            <a:normAutofit fontScale="92500" lnSpcReduction="20000"/>
          </a:bodyPr>
          <a:lstStyle/>
          <a:p>
            <a:r>
              <a:rPr lang="en-US" u="sng" noProof="0" dirty="0"/>
              <a:t>Projected Cash Flow (Financial Sensitivity Analysis)</a:t>
            </a:r>
          </a:p>
          <a:p>
            <a:r>
              <a:rPr lang="en-US" dirty="0"/>
              <a:t>80% of the business plan</a:t>
            </a:r>
          </a:p>
          <a:p>
            <a:r>
              <a:rPr lang="en-US" dirty="0"/>
              <a:t>Best, average &amp; worst case scenarios</a:t>
            </a:r>
          </a:p>
          <a:p>
            <a:r>
              <a:rPr lang="en-US" dirty="0"/>
              <a:t>Projected vs. actual analysis</a:t>
            </a:r>
          </a:p>
          <a:p>
            <a:r>
              <a:rPr lang="en-US" dirty="0"/>
              <a:t>Inflationary environment – three test</a:t>
            </a:r>
          </a:p>
          <a:p>
            <a:pPr lvl="1"/>
            <a:r>
              <a:rPr lang="en-US" dirty="0"/>
              <a:t>Production price</a:t>
            </a:r>
          </a:p>
          <a:p>
            <a:pPr lvl="1"/>
            <a:r>
              <a:rPr lang="en-US" dirty="0"/>
              <a:t>Input cost</a:t>
            </a:r>
          </a:p>
          <a:p>
            <a:pPr lvl="1"/>
            <a:r>
              <a:rPr lang="en-US" dirty="0"/>
              <a:t>Interest rates </a:t>
            </a:r>
          </a:p>
          <a:p>
            <a:r>
              <a:rPr lang="en-US" dirty="0"/>
              <a:t>Overestimate capital expenditures by 25%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A2D50-EEDA-9E82-7C20-5D008AE60786}"/>
              </a:ext>
            </a:extLst>
          </p:cNvPr>
          <p:cNvSpPr txBox="1"/>
          <p:nvPr/>
        </p:nvSpPr>
        <p:spPr>
          <a:xfrm>
            <a:off x="595602" y="5647933"/>
            <a:ext cx="854839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“Cash flow and financial sensitivity analysis provides financial guard rails.”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1CC902-CFC7-0E0C-AB23-4C833064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8800" y="3581400"/>
            <a:ext cx="2147598" cy="2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4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9712-E5BF-4433-8425-8043D12B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34" y="310143"/>
            <a:ext cx="10871200" cy="1066800"/>
          </a:xfrm>
        </p:spPr>
        <p:txBody>
          <a:bodyPr>
            <a:normAutofit fontScale="90000"/>
          </a:bodyPr>
          <a:lstStyle/>
          <a:p>
            <a:r>
              <a:rPr lang="en-US" b="0" i="0" dirty="0"/>
              <a:t>Business IQ: Management Factors</a:t>
            </a:r>
            <a:br>
              <a:rPr lang="en-US" sz="4000" b="0" i="0" dirty="0"/>
            </a:br>
            <a:r>
              <a:rPr lang="en-US" sz="3200" b="0" i="0" dirty="0"/>
              <a:t>Critical Questions for Crucial Conversations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B99C6-2101-4204-882B-80EAB4BB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7950"/>
            <a:ext cx="9829800" cy="5207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376BE-1834-4A6E-AF72-9FA4AA71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28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8DD3-9F83-4EE9-8EEE-DAEAD8C8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 for Young Producers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AF7F-AFC1-407A-9784-B120E06540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Short run</a:t>
            </a:r>
          </a:p>
          <a:p>
            <a:pPr lvl="1"/>
            <a:r>
              <a:rPr lang="en-US" dirty="0"/>
              <a:t>Long run</a:t>
            </a:r>
          </a:p>
          <a:p>
            <a:r>
              <a:rPr lang="en-US" dirty="0"/>
              <a:t>Balance sheet</a:t>
            </a:r>
          </a:p>
          <a:p>
            <a:r>
              <a:rPr lang="en-US" dirty="0"/>
              <a:t>Credit history</a:t>
            </a:r>
          </a:p>
          <a:p>
            <a:r>
              <a:rPr lang="en-US" dirty="0"/>
              <a:t>Projected cash flow</a:t>
            </a:r>
          </a:p>
          <a:p>
            <a:r>
              <a:rPr lang="en-US" dirty="0"/>
              <a:t>Business IQ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8CE9B-B094-4E05-B2A5-6FB80017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6E194-485D-4426-81A9-001670CDF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1845734"/>
            <a:ext cx="6289504" cy="40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8EE7-B924-4A30-84C4-31AE6601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Q&amp;A with Dr. Kohl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E3449-14AD-450A-AEE6-E4EC5367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89ABF-1AF2-431F-A51F-73294B1E6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1400" y="381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AD93F7B-8228-4B96-AD55-703FF414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600200"/>
            <a:ext cx="7757962" cy="4302494"/>
          </a:xfrm>
        </p:spPr>
        <p:txBody>
          <a:bodyPr/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Warrior of Agriculture </a:t>
            </a:r>
          </a:p>
          <a:p>
            <a:pPr marL="27432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https://www.farmprogress.com/road-warrior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 Globe Trotter </a:t>
            </a:r>
          </a:p>
          <a:p>
            <a:pPr marL="27432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https://www.northwestfcs.com/ag-industries/economic-updates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Dave’s GPS &amp; Dashboard Indicators </a:t>
            </a:r>
          </a:p>
          <a:p>
            <a:pPr marL="27432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https://www.farmermac.com/news-events/daves-gps/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9BF38F-BDAF-45CC-81DC-41A41999B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3200400" cy="4363453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Office: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(540) 961-2094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Alicia Morris</a:t>
            </a:r>
          </a:p>
          <a:p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Scheduling: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(540) 493-2724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Angela Meadows </a:t>
            </a:r>
          </a:p>
          <a:p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</a:p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sullylab@vt.edu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85CC1-7A45-40AF-8CFD-F306A5A5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E5C-8E51-4185-8BDC-AF8D13CAAABF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5AB4D-6DCE-40AE-A19E-97F8F6BB6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28600"/>
            <a:ext cx="2592529" cy="1739953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AACA3-8050-4582-B059-9A6B094C7C24}"/>
              </a:ext>
            </a:extLst>
          </p:cNvPr>
          <p:cNvSpPr txBox="1"/>
          <p:nvPr/>
        </p:nvSpPr>
        <p:spPr>
          <a:xfrm>
            <a:off x="4191000" y="304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Online Articles: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D30AC-AE73-4EEF-B4B3-4BB59B3DD094}"/>
              </a:ext>
            </a:extLst>
          </p:cNvPr>
          <p:cNvSpPr txBox="1"/>
          <p:nvPr/>
        </p:nvSpPr>
        <p:spPr>
          <a:xfrm>
            <a:off x="152400" y="304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Dr. David Kohl’s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</a:p>
        </p:txBody>
      </p:sp>
    </p:spTree>
    <p:extLst>
      <p:ext uri="{BB962C8B-B14F-4D97-AF65-F5344CB8AC3E}">
        <p14:creationId xmlns:p14="http://schemas.microsoft.com/office/powerpoint/2010/main" val="107248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D20E-AFFA-DE6D-10A2-71EFA037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856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the U.S. &amp; Global Economies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60AA-95C2-3957-DFD6-47CAAC1A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0200"/>
            <a:ext cx="10058400" cy="4268894"/>
          </a:xfrm>
        </p:spPr>
        <p:txBody>
          <a:bodyPr>
            <a:normAutofit/>
          </a:bodyPr>
          <a:lstStyle/>
          <a:p>
            <a:r>
              <a:rPr lang="en-US" dirty="0"/>
              <a:t>Ukraine Russia military conflict</a:t>
            </a:r>
          </a:p>
          <a:p>
            <a:pPr lvl="1"/>
            <a:r>
              <a:rPr lang="en-US" dirty="0"/>
              <a:t>29% of world’s wheat</a:t>
            </a:r>
          </a:p>
          <a:p>
            <a:pPr lvl="1"/>
            <a:r>
              <a:rPr lang="en-US" dirty="0"/>
              <a:t>14% of global corn exports</a:t>
            </a:r>
          </a:p>
          <a:p>
            <a:pPr lvl="1"/>
            <a:r>
              <a:rPr lang="en-US" dirty="0"/>
              <a:t>80% sunflower exports</a:t>
            </a:r>
          </a:p>
          <a:p>
            <a:pPr lvl="1"/>
            <a:r>
              <a:rPr lang="en-US" dirty="0"/>
              <a:t>Russian oil to India &amp; China</a:t>
            </a:r>
          </a:p>
          <a:p>
            <a:pPr lvl="1"/>
            <a:r>
              <a:rPr lang="en-US" dirty="0"/>
              <a:t>Fertilizer: potash &amp; nitrogen</a:t>
            </a:r>
          </a:p>
          <a:p>
            <a:pPr lvl="1"/>
            <a:r>
              <a:rPr lang="en-US" dirty="0"/>
              <a:t>One to five years disruption for energy &amp; food</a:t>
            </a:r>
          </a:p>
          <a:p>
            <a:pPr lvl="1"/>
            <a:r>
              <a:rPr lang="en-US" dirty="0"/>
              <a:t>One to five years for technology &amp; infrastructure for natural gas exports to Europe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4C1F7-E02D-3E8F-77E7-49B15AC5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2A762-2553-0AE0-3E49-91F942BA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156" y="1404016"/>
            <a:ext cx="2816152" cy="20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D20E-AFFA-DE6D-10A2-71EFA037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856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the U.S. &amp; Global Economies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60AA-95C2-3957-DFD6-47CAAC1A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4000"/>
            <a:ext cx="7818120" cy="43450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Food nationalism</a:t>
            </a:r>
          </a:p>
          <a:p>
            <a:pPr lvl="1"/>
            <a:r>
              <a:rPr lang="en-US" dirty="0"/>
              <a:t>Export restrictions</a:t>
            </a:r>
          </a:p>
          <a:p>
            <a:r>
              <a:rPr lang="en-US" dirty="0"/>
              <a:t>50 countries dependent on Russia &amp; Ukraine for more than 30% of imported wheat</a:t>
            </a:r>
          </a:p>
          <a:p>
            <a:r>
              <a:rPr lang="en-US" dirty="0"/>
              <a:t>Egypt &amp; Turkey &gt; 60% imports from Russia &amp; Ukraine</a:t>
            </a:r>
          </a:p>
          <a:p>
            <a:r>
              <a:rPr lang="en-US" dirty="0"/>
              <a:t>Geo political risk</a:t>
            </a:r>
          </a:p>
          <a:p>
            <a:pPr lvl="1"/>
            <a:r>
              <a:rPr lang="en-US" dirty="0"/>
              <a:t>Authoritarian &amp; emerging economics vs. the west &amp; rich nations</a:t>
            </a:r>
          </a:p>
          <a:p>
            <a:pPr lvl="2"/>
            <a:r>
              <a:rPr lang="en-US" dirty="0"/>
              <a:t>Wear down the west strategy</a:t>
            </a:r>
          </a:p>
          <a:p>
            <a:pPr lvl="2"/>
            <a:r>
              <a:rPr lang="en-US" dirty="0"/>
              <a:t>Create economic havoc in the rich nations</a:t>
            </a:r>
          </a:p>
          <a:p>
            <a:pPr lvl="2"/>
            <a:r>
              <a:rPr lang="en-US" dirty="0"/>
              <a:t>Create regional social unrest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4C1F7-E02D-3E8F-77E7-49B15AC5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9060F-3357-FFF5-C2B5-B83B2AA2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3886200"/>
            <a:ext cx="281659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D20E-AFFA-DE6D-10A2-71EFA037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856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the U.S. &amp; Global Economies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60AA-95C2-3957-DFD6-47CAAC1A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4000"/>
            <a:ext cx="10058400" cy="4345094"/>
          </a:xfrm>
        </p:spPr>
        <p:txBody>
          <a:bodyPr>
            <a:normAutofit/>
          </a:bodyPr>
          <a:lstStyle/>
          <a:p>
            <a:r>
              <a:rPr lang="en-US" dirty="0"/>
              <a:t>Energy security &amp; green energy transition</a:t>
            </a:r>
          </a:p>
          <a:p>
            <a:pPr lvl="1"/>
            <a:r>
              <a:rPr lang="en-US" dirty="0"/>
              <a:t>Fossil fuel imbalances</a:t>
            </a:r>
          </a:p>
          <a:p>
            <a:pPr lvl="1"/>
            <a:r>
              <a:rPr lang="en-US" dirty="0"/>
              <a:t>Flip the switch on government policies</a:t>
            </a:r>
          </a:p>
          <a:p>
            <a:pPr lvl="1"/>
            <a:r>
              <a:rPr lang="en-US" dirty="0"/>
              <a:t>Regions of the world - climate is secondary to the economy</a:t>
            </a:r>
          </a:p>
          <a:p>
            <a:pPr lvl="1"/>
            <a:r>
              <a:rPr lang="en-US" dirty="0"/>
              <a:t>Watch the U.S. midterm elections this fall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4C1F7-E02D-3E8F-77E7-49B15AC5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9CC5A-0AB9-D55A-1A83-1822AD8F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3857240"/>
            <a:ext cx="281659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D732-25C8-49BB-AA2B-2DD8B1F5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Episodes of U.S. Inflation</a:t>
            </a:r>
            <a:br>
              <a:rPr lang="en-US" dirty="0"/>
            </a:br>
            <a:r>
              <a:rPr lang="en-US" sz="3100" dirty="0"/>
              <a:t>Consumer price index, percent change from a year ago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18AB-280D-4D7B-9873-E577C3AD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E417F-8119-460E-8149-6A5EA20F0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6"/>
          <a:stretch/>
        </p:blipFill>
        <p:spPr>
          <a:xfrm>
            <a:off x="1874520" y="1430983"/>
            <a:ext cx="8503920" cy="47960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95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6FEB-4B9E-4094-EB88-0F033DF6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Reserve &amp; World Central Banks’ Panic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39562-570D-5138-88C8-4AB828515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creates cycle 1970-2021</a:t>
            </a:r>
          </a:p>
          <a:p>
            <a:r>
              <a:rPr lang="en-US" dirty="0"/>
              <a:t>Wealth destruction cycle 2022- ???</a:t>
            </a:r>
          </a:p>
          <a:p>
            <a:r>
              <a:rPr lang="en-US" dirty="0"/>
              <a:t>Mama Bear &amp; Papa Bear levels- “outlook”</a:t>
            </a:r>
          </a:p>
          <a:p>
            <a:pPr lvl="1"/>
            <a:r>
              <a:rPr lang="en-US" dirty="0"/>
              <a:t>Stock market</a:t>
            </a:r>
          </a:p>
          <a:p>
            <a:pPr lvl="1"/>
            <a:r>
              <a:rPr lang="en-US" dirty="0"/>
              <a:t>Cryptocurrency</a:t>
            </a:r>
          </a:p>
          <a:p>
            <a:pPr lvl="1"/>
            <a:r>
              <a:rPr lang="en-US" dirty="0"/>
              <a:t>Housing &amp; real estate</a:t>
            </a:r>
          </a:p>
          <a:p>
            <a:pPr lvl="1"/>
            <a:r>
              <a:rPr lang="en-US" dirty="0"/>
              <a:t>Farm real estate</a:t>
            </a:r>
          </a:p>
          <a:p>
            <a:r>
              <a:rPr lang="en-US" dirty="0"/>
              <a:t>Behavioral economics in full swing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49D6C-EF19-6145-D2F2-9AE536D0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FDE4-B2A0-CEA2-8E46-239154D84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9080" y="3429000"/>
            <a:ext cx="3276600" cy="21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6FEB-4B9E-4094-EB88-0F033DF6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Reserve Dilemma – Core &amp; Headline Inflation- “Hard Habit to Break”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39562-570D-5138-88C8-4AB82851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79720" cy="4023360"/>
          </a:xfrm>
        </p:spPr>
        <p:txBody>
          <a:bodyPr>
            <a:normAutofit/>
          </a:bodyPr>
          <a:lstStyle/>
          <a:p>
            <a:r>
              <a:rPr lang="en-US" dirty="0"/>
              <a:t>Supply chains</a:t>
            </a:r>
          </a:p>
          <a:p>
            <a:r>
              <a:rPr lang="en-US" dirty="0"/>
              <a:t>Weather</a:t>
            </a:r>
          </a:p>
          <a:p>
            <a:r>
              <a:rPr lang="en-US" dirty="0"/>
              <a:t>Government stimulus savings</a:t>
            </a:r>
          </a:p>
          <a:p>
            <a:r>
              <a:rPr lang="en-US" dirty="0"/>
              <a:t>Oil &amp; energy</a:t>
            </a:r>
          </a:p>
          <a:p>
            <a:r>
              <a:rPr lang="en-US" dirty="0"/>
              <a:t>Geographic wealth shifts</a:t>
            </a:r>
          </a:p>
          <a:p>
            <a:r>
              <a:rPr lang="en-US" dirty="0"/>
              <a:t>Deglobalization</a:t>
            </a:r>
          </a:p>
          <a:p>
            <a:r>
              <a:rPr lang="en-US" dirty="0"/>
              <a:t>Federal reserve- “the villains”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49D6C-EF19-6145-D2F2-9AE536D0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15A3A-F069-A060-BE14-08ACB23DA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7000" y="2231020"/>
            <a:ext cx="4876800" cy="32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689-1C8C-43DF-E06F-3AA81871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 Rates – How High? When is the Next Recession?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02A0-A0DC-8F2C-9038-41F79271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/>
          <a:lstStyle/>
          <a:p>
            <a:r>
              <a:rPr lang="en-US" dirty="0"/>
              <a:t>Average rate increase 2.53%</a:t>
            </a:r>
          </a:p>
          <a:p>
            <a:r>
              <a:rPr lang="en-US" dirty="0"/>
              <a:t>Maximum rate increase 4.75%</a:t>
            </a:r>
          </a:p>
          <a:p>
            <a:r>
              <a:rPr lang="en-US" dirty="0"/>
              <a:t>Unemployment rates- a lag indicator</a:t>
            </a:r>
          </a:p>
          <a:p>
            <a:r>
              <a:rPr lang="en-US" dirty="0"/>
              <a:t>Early 2023 possible global recession</a:t>
            </a:r>
          </a:p>
          <a:p>
            <a:r>
              <a:rPr lang="en-US" dirty="0"/>
              <a:t>Stagflation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F2E75-87EF-760E-35E7-03D134CF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FF629-54D8-ED56-6AA0-010A6D3E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7000" y="1981200"/>
            <a:ext cx="5003799" cy="33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241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179052</TotalTime>
  <Words>1247</Words>
  <Application>Microsoft Office PowerPoint</Application>
  <PresentationFormat>Widescreen</PresentationFormat>
  <Paragraphs>255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Tahoma</vt:lpstr>
      <vt:lpstr>Wingdings</vt:lpstr>
      <vt:lpstr>Retrospect</vt:lpstr>
      <vt:lpstr>Challenges &amp; Opportunities for Managing Economic Shockwaves</vt:lpstr>
      <vt:lpstr>1978 to 1979 Déjà vu </vt:lpstr>
      <vt:lpstr>The State of the U.S. &amp; Global Economies (1)</vt:lpstr>
      <vt:lpstr>The State of the U.S. &amp; Global Economies (2)</vt:lpstr>
      <vt:lpstr>The State of the U.S. &amp; Global Economies (3)</vt:lpstr>
      <vt:lpstr>Episodes of U.S. Inflation Consumer price index, percent change from a year ago</vt:lpstr>
      <vt:lpstr>Federal Reserve &amp; World Central Banks’ Panic</vt:lpstr>
      <vt:lpstr>Federal Reserve Dilemma – Core &amp; Headline Inflation- “Hard Habit to Break”</vt:lpstr>
      <vt:lpstr>Interest Rates – How High? When is the Next Recession?</vt:lpstr>
      <vt:lpstr>Lender &amp; Business Dashboard Watch List</vt:lpstr>
      <vt:lpstr>Farmland Values: Recent Observations</vt:lpstr>
      <vt:lpstr>2022 Farm Real Estate Value by State</vt:lpstr>
      <vt:lpstr>Average Farm Real Estate Value- United States 2008-2022</vt:lpstr>
      <vt:lpstr>Why Are Land Values in the 2020s Resilient?</vt:lpstr>
      <vt:lpstr>Mega Trends-  Production/Consumer Paradigms</vt:lpstr>
      <vt:lpstr>Mega Trends- Positives for Agriculture</vt:lpstr>
      <vt:lpstr>Future Business Models</vt:lpstr>
      <vt:lpstr>   Getting Comfortable With  the Uncomfortable</vt:lpstr>
      <vt:lpstr>Wisdom &amp; Golden Rules of Business &amp; Financial IQ </vt:lpstr>
      <vt:lpstr>Wisdom &amp; Golden Rules of Business &amp; Financial IQ </vt:lpstr>
      <vt:lpstr>Wisdom &amp; Golden Rules of Business &amp; Financial IQ </vt:lpstr>
      <vt:lpstr>Wisdom &amp; Golden Rules of Business &amp; Financial IQ </vt:lpstr>
      <vt:lpstr>Business IQ: Management Factors Critical Questions for Crucial Conversations</vt:lpstr>
      <vt:lpstr>Action Plan for Young Producers</vt:lpstr>
      <vt:lpstr>Q&amp;A with Dr. Kohl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&amp; Agrilending</dc:title>
  <dc:creator>VT</dc:creator>
  <cp:lastModifiedBy>angela meadows</cp:lastModifiedBy>
  <cp:revision>3048</cp:revision>
  <cp:lastPrinted>2022-02-22T17:00:01Z</cp:lastPrinted>
  <dcterms:created xsi:type="dcterms:W3CDTF">2011-03-16T15:59:08Z</dcterms:created>
  <dcterms:modified xsi:type="dcterms:W3CDTF">2022-08-09T15:04:06Z</dcterms:modified>
</cp:coreProperties>
</file>