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22"/>
  </p:notesMasterIdLst>
  <p:handoutMasterIdLst>
    <p:handoutMasterId r:id="rId23"/>
  </p:handoutMasterIdLst>
  <p:sldIdLst>
    <p:sldId id="280" r:id="rId2"/>
    <p:sldId id="257" r:id="rId3"/>
    <p:sldId id="258" r:id="rId4"/>
    <p:sldId id="259" r:id="rId5"/>
    <p:sldId id="270" r:id="rId6"/>
    <p:sldId id="261" r:id="rId7"/>
    <p:sldId id="273" r:id="rId8"/>
    <p:sldId id="272" r:id="rId9"/>
    <p:sldId id="262" r:id="rId10"/>
    <p:sldId id="269" r:id="rId11"/>
    <p:sldId id="274" r:id="rId12"/>
    <p:sldId id="279" r:id="rId13"/>
    <p:sldId id="278" r:id="rId14"/>
    <p:sldId id="265" r:id="rId15"/>
    <p:sldId id="266" r:id="rId16"/>
    <p:sldId id="275" r:id="rId17"/>
    <p:sldId id="276" r:id="rId18"/>
    <p:sldId id="267" r:id="rId19"/>
    <p:sldId id="277" r:id="rId20"/>
    <p:sldId id="271" r:id="rId21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97780" y="9184948"/>
            <a:ext cx="1050755" cy="32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640" tIns="46981" rIns="95640" bIns="46981" anchor="ctr">
            <a:spAutoFit/>
          </a:bodyPr>
          <a:lstStyle>
            <a:lvl1pPr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5138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31863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97000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62138" defTabSz="931863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19338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76538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33738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90938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1B3EB2E8-498E-4C63-B316-C1E0B733CCA6}" type="datetime1">
              <a:rPr lang="en-US" altLang="en-US" sz="1500">
                <a:latin typeface="Arial" charset="0"/>
              </a:rPr>
              <a:pPr>
                <a:defRPr/>
              </a:pPr>
              <a:t>5/30/2023</a:t>
            </a:fld>
            <a:endParaRPr lang="en-US" altLang="en-US" sz="1500"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788631" y="9184948"/>
            <a:ext cx="428790" cy="325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640" tIns="46981" rIns="95640" bIns="46981" anchor="ctr">
            <a:spAutoFit/>
          </a:bodyPr>
          <a:lstStyle>
            <a:lvl1pPr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8C9E0971-AA54-4D23-A716-D3C999913268}" type="slidenum">
              <a:rPr lang="en-US" altLang="en-US" sz="1500"/>
              <a:pPr algn="r">
                <a:defRPr/>
              </a:pPr>
              <a:t>‹#›</a:t>
            </a:fld>
            <a:endParaRPr lang="en-US" altLang="en-US" sz="15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134" y="4561145"/>
            <a:ext cx="5362933" cy="432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640" tIns="46981" rIns="95640" bIns="469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notes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4339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3650" y="723900"/>
            <a:ext cx="4791075" cy="3594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46981" tIns="23489" rIns="46981" bIns="23489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0475" y="720725"/>
            <a:ext cx="4797425" cy="3597275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46981" tIns="23489" rIns="46981" bIns="23489"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260475" y="720725"/>
            <a:ext cx="4797425" cy="3597275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43" y="5314883"/>
            <a:ext cx="4109292" cy="72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7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285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906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86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989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38" y="5267337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95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86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6684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349753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344602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5539BE-00B4-48A4-B333-5592F3B3AFF8}" type="datetimeFigureOut">
              <a:rPr lang="en-US" smtClean="0"/>
              <a:pPr>
                <a:defRPr/>
              </a:pPr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3BCC8-B6E3-4526-A188-0EF95572DD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542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034" y="467252"/>
            <a:ext cx="7200900" cy="7596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5539BE-00B4-48A4-B333-5592F3B3AFF8}" type="datetimeFigureOut">
              <a:rPr lang="en-US" smtClean="0"/>
              <a:pPr>
                <a:defRPr/>
              </a:pPr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3BCC8-B6E3-4526-A188-0EF95572DD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925034" y="1512916"/>
            <a:ext cx="7200900" cy="694557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rgbClr val="003359"/>
                </a:solidFill>
              </a:defRPr>
            </a:lvl1pPr>
            <a:lvl2pPr marL="530352" indent="0">
              <a:buNone/>
              <a:defRPr baseline="0">
                <a:solidFill>
                  <a:srgbClr val="648C1A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3"/>
          </p:nvPr>
        </p:nvSpPr>
        <p:spPr>
          <a:xfrm>
            <a:off x="925034" y="2510277"/>
            <a:ext cx="3335839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 marL="1444752" indent="0">
              <a:buNone/>
              <a:defRPr baseline="0">
                <a:solidFill>
                  <a:schemeClr val="tx2"/>
                </a:solidFill>
              </a:defRPr>
            </a:lvl4pPr>
            <a:lvl5pPr marL="1901952" indent="0">
              <a:buNone/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790094" y="2510277"/>
            <a:ext cx="3335840" cy="256219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 marL="987552" indent="0">
              <a:buNone/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990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542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753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846" y="5401492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66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345" y="5407841"/>
            <a:ext cx="2265229" cy="91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337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E5539BE-00B4-48A4-B333-5592F3B3AFF8}" type="datetimeFigureOut">
              <a:rPr lang="en-US" smtClean="0"/>
              <a:pPr>
                <a:defRPr/>
              </a:pPr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6C3BCC8-B6E3-4526-A188-0EF95572DD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528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11" orient="horz" pos="1368">
          <p15:clr>
            <a:srgbClr val="F26B43"/>
          </p15:clr>
        </p15:guide>
        <p15:guide id="12" orient="horz" pos="1440">
          <p15:clr>
            <a:srgbClr val="F26B43"/>
          </p15:clr>
        </p15:guide>
        <p15:guide id="13" orient="horz" pos="3696">
          <p15:clr>
            <a:srgbClr val="F26B43"/>
          </p15:clr>
        </p15:guide>
        <p15:guide id="14" orient="horz" pos="432">
          <p15:clr>
            <a:srgbClr val="F26B43"/>
          </p15:clr>
        </p15:guide>
        <p15:guide id="15" orient="horz" pos="1512">
          <p15:clr>
            <a:srgbClr val="F26B43"/>
          </p15:clr>
        </p15:guide>
        <p15:guide id="16" pos="5184">
          <p15:clr>
            <a:srgbClr val="F26B43"/>
          </p15:clr>
        </p15:guide>
        <p15:guide id="17" pos="702">
          <p15:clr>
            <a:srgbClr val="F26B43"/>
          </p15:clr>
        </p15:guide>
        <p15:guide id="18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Forms of </a:t>
            </a:r>
            <a:br>
              <a:rPr lang="en-US" altLang="en-US" dirty="0"/>
            </a:br>
            <a:r>
              <a:rPr lang="en-US" altLang="en-US" dirty="0"/>
              <a:t>Business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“Before you run in double harness, look well to the other horse”  - Ovid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83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400050"/>
            <a:ext cx="5410200" cy="685800"/>
          </a:xfrm>
          <a:extLst>
            <a:ext uri="{909E8E84-426E-40DD-AFC4-6F175D3DCCD1}">
              <a14:hiddenFill xmlns:a14="http://schemas.microsoft.com/office/drawing/2010/main">
                <a:solidFill>
                  <a:srgbClr val="C9925C"/>
                </a:solidFill>
              </a14:hiddenFill>
            </a:ext>
          </a:extLst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Types of Partners</a:t>
            </a:r>
          </a:p>
        </p:txBody>
      </p:sp>
      <p:sp>
        <p:nvSpPr>
          <p:cNvPr id="27653" name="Rectangle 7"/>
          <p:cNvSpPr>
            <a:spLocks noGrp="1" noChangeArrowheads="1"/>
          </p:cNvSpPr>
          <p:nvPr>
            <p:ph idx="1"/>
          </p:nvPr>
        </p:nvSpPr>
        <p:spPr>
          <a:xfrm>
            <a:off x="304800" y="1657350"/>
            <a:ext cx="8432800" cy="5048250"/>
          </a:xfrm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General Partners</a:t>
            </a:r>
          </a:p>
          <a:p>
            <a:pPr lvl="1" eaLnBrk="1" hangingPunct="1"/>
            <a:r>
              <a:rPr lang="en-US" altLang="en-US" sz="2000" smtClean="0"/>
              <a:t>Share in the ownership and management of the business</a:t>
            </a:r>
          </a:p>
          <a:p>
            <a:pPr lvl="1" eaLnBrk="1" hangingPunct="1"/>
            <a:r>
              <a:rPr lang="en-US" altLang="en-US" sz="2000" smtClean="0"/>
              <a:t>Unlimited personal liability</a:t>
            </a:r>
          </a:p>
          <a:p>
            <a:pPr lvl="1" eaLnBrk="1" hangingPunct="1"/>
            <a:r>
              <a:rPr lang="en-US" altLang="en-US" sz="2000" smtClean="0"/>
              <a:t>All partnerships must have at least one general partner</a:t>
            </a:r>
          </a:p>
          <a:p>
            <a:pPr lvl="1" eaLnBrk="1" hangingPunct="1"/>
            <a:endParaRPr lang="en-US" altLang="en-US" sz="2000" smtClean="0"/>
          </a:p>
          <a:p>
            <a:pPr eaLnBrk="1" hangingPunct="1"/>
            <a:r>
              <a:rPr lang="en-US" altLang="en-US" smtClean="0"/>
              <a:t>Limited Partners  (“silent partners”)</a:t>
            </a:r>
          </a:p>
          <a:p>
            <a:pPr lvl="1" eaLnBrk="1" hangingPunct="1"/>
            <a:r>
              <a:rPr lang="en-US" altLang="en-US" sz="2000" smtClean="0"/>
              <a:t>Investors who do NOT participate in the management </a:t>
            </a:r>
            <a:endParaRPr lang="en-US" altLang="en-US" smtClean="0"/>
          </a:p>
          <a:p>
            <a:pPr lvl="1" eaLnBrk="1" hangingPunct="1"/>
            <a:r>
              <a:rPr lang="en-US" altLang="en-US" sz="2000" smtClean="0"/>
              <a:t>Liability is limited to the amount they have invested</a:t>
            </a:r>
          </a:p>
          <a:p>
            <a:pPr lvl="1" eaLnBrk="1" hangingPunct="1"/>
            <a:r>
              <a:rPr lang="en-US" altLang="en-US" sz="2000" smtClean="0"/>
              <a:t>Any number of limited partners are allowed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Partnerships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Good form of organization for:</a:t>
            </a:r>
          </a:p>
          <a:p>
            <a:pPr eaLnBrk="1" hangingPunct="1"/>
            <a:endParaRPr lang="en-US" altLang="en-US" sz="1200" smtClean="0"/>
          </a:p>
          <a:p>
            <a:pPr lvl="1" eaLnBrk="1" hangingPunct="1"/>
            <a:r>
              <a:rPr lang="en-US" altLang="en-US" smtClean="0"/>
              <a:t>Small/Medium-sized businesses</a:t>
            </a:r>
          </a:p>
          <a:p>
            <a:pPr lvl="1" eaLnBrk="1" hangingPunct="1"/>
            <a:r>
              <a:rPr lang="en-US" altLang="en-US" smtClean="0"/>
              <a:t>Temporary or short-term businesses</a:t>
            </a:r>
          </a:p>
          <a:p>
            <a:pPr lvl="1" eaLnBrk="1" hangingPunct="1"/>
            <a:r>
              <a:rPr lang="en-US" altLang="en-US" smtClean="0"/>
              <a:t>Businesses that do not face a lot of risk</a:t>
            </a:r>
          </a:p>
          <a:p>
            <a:pPr lvl="1" eaLnBrk="1" hangingPunct="1"/>
            <a:endParaRPr lang="en-US" altLang="en-US" sz="1400" smtClean="0"/>
          </a:p>
          <a:p>
            <a:pPr eaLnBrk="1" hangingPunct="1"/>
            <a:r>
              <a:rPr lang="en-US" altLang="en-US" smtClean="0"/>
              <a:t>Relatively easy to transfer ownership to the other partners</a:t>
            </a:r>
          </a:p>
          <a:p>
            <a:pPr lvl="1" eaLnBrk="1" hangingPunct="1"/>
            <a:r>
              <a:rPr lang="en-US" altLang="en-US" smtClean="0"/>
              <a:t>Must form a new form of organization if you want to add new partners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Partnerships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Partnerships can be:</a:t>
            </a:r>
          </a:p>
          <a:p>
            <a:pPr lvl="1" eaLnBrk="1" hangingPunct="1"/>
            <a:r>
              <a:rPr lang="en-US" altLang="en-US" smtClean="0"/>
              <a:t>Informal</a:t>
            </a:r>
          </a:p>
          <a:p>
            <a:pPr lvl="2" eaLnBrk="1" hangingPunct="1"/>
            <a:r>
              <a:rPr lang="en-US" altLang="en-US" smtClean="0"/>
              <a:t>No written partnership agreement between partners</a:t>
            </a:r>
          </a:p>
          <a:p>
            <a:pPr lvl="2" eaLnBrk="1" hangingPunct="1"/>
            <a:r>
              <a:rPr lang="en-US" altLang="en-US" smtClean="0"/>
              <a:t>NOT recommended!</a:t>
            </a:r>
          </a:p>
          <a:p>
            <a:pPr lvl="1" eaLnBrk="1" hangingPunct="1"/>
            <a:r>
              <a:rPr lang="en-US" altLang="en-US" smtClean="0"/>
              <a:t>Formal</a:t>
            </a:r>
          </a:p>
          <a:p>
            <a:pPr lvl="2" eaLnBrk="1" hangingPunct="1"/>
            <a:r>
              <a:rPr lang="en-US" altLang="en-US" smtClean="0"/>
              <a:t>Have a written partnership agreement about:</a:t>
            </a:r>
          </a:p>
          <a:p>
            <a:pPr lvl="3" eaLnBrk="1" hangingPunct="1"/>
            <a:r>
              <a:rPr lang="en-US" altLang="en-US" smtClean="0"/>
              <a:t>Sharing profits</a:t>
            </a:r>
          </a:p>
          <a:p>
            <a:pPr lvl="3" eaLnBrk="1" hangingPunct="1"/>
            <a:r>
              <a:rPr lang="en-US" altLang="en-US" smtClean="0"/>
              <a:t>Ownership of the land, buildings, equipment, etc.</a:t>
            </a:r>
          </a:p>
          <a:p>
            <a:pPr lvl="3" eaLnBrk="1" hangingPunct="1"/>
            <a:r>
              <a:rPr lang="en-US" altLang="en-US" smtClean="0"/>
              <a:t>How to add/remove partners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Partnerships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 of local partnerships:</a:t>
            </a:r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General Partnership?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Limited Partnership?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Corporations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3371850"/>
            <a:ext cx="4165600" cy="272415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Limited liability of stockholders*</a:t>
            </a:r>
          </a:p>
          <a:p>
            <a:pPr eaLnBrk="1" hangingPunct="1"/>
            <a:r>
              <a:rPr lang="en-US" altLang="en-US" sz="2400" smtClean="0"/>
              <a:t>Unlimited lifetime</a:t>
            </a:r>
          </a:p>
          <a:p>
            <a:pPr eaLnBrk="1" hangingPunct="1"/>
            <a:r>
              <a:rPr lang="en-US" altLang="en-US" sz="2400" smtClean="0"/>
              <a:t>Very easy to transfer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94200" y="3187847"/>
            <a:ext cx="4241800" cy="272415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Taxed at corporate rate</a:t>
            </a:r>
          </a:p>
          <a:p>
            <a:pPr eaLnBrk="1" hangingPunct="1"/>
            <a:r>
              <a:rPr lang="en-US" altLang="en-US" sz="2400" dirty="0" smtClean="0"/>
              <a:t>May face double taxation (profits of firm and profits paid to owners are taxed)</a:t>
            </a:r>
          </a:p>
          <a:p>
            <a:pPr eaLnBrk="1" hangingPunct="1"/>
            <a:r>
              <a:rPr lang="en-US" altLang="en-US" sz="2400" dirty="0" smtClean="0"/>
              <a:t>More legal requirements to establish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304800" y="1703388"/>
            <a:ext cx="86106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</a:rPr>
              <a:t>A separate entity, apart from its owners; may engage in business, make contracts, sue, be sued, and pay taxes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895350" y="2846388"/>
            <a:ext cx="1706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Advantages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5264150" y="2846388"/>
            <a:ext cx="2062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 dirty="0">
                <a:latin typeface="Times New Roman" panose="02020603050405020304" pitchFamily="18" charset="0"/>
              </a:rPr>
              <a:t>Disadvantages</a:t>
            </a:r>
          </a:p>
        </p:txBody>
      </p:sp>
      <p:sp>
        <p:nvSpPr>
          <p:cNvPr id="32776" name="TextBox 7"/>
          <p:cNvSpPr txBox="1">
            <a:spLocks noChangeArrowheads="1"/>
          </p:cNvSpPr>
          <p:nvPr/>
        </p:nvSpPr>
        <p:spPr bwMode="auto">
          <a:xfrm>
            <a:off x="879475" y="6183313"/>
            <a:ext cx="7756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* Your personal assets may still be at risk in lawsuits and/or foreclosure.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457200"/>
            <a:ext cx="7772400" cy="62865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Types of Corporations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153400" cy="4648200"/>
          </a:xfrm>
        </p:spPr>
        <p:txBody>
          <a:bodyPr/>
          <a:lstStyle/>
          <a:p>
            <a:pPr eaLnBrk="1" hangingPunct="1"/>
            <a:r>
              <a:rPr lang="en-US" altLang="en-US" smtClean="0"/>
              <a:t>C Corporations</a:t>
            </a:r>
          </a:p>
          <a:p>
            <a:pPr lvl="1" eaLnBrk="1" hangingPunct="1"/>
            <a:r>
              <a:rPr lang="en-US" altLang="en-US" smtClean="0"/>
              <a:t>Corporate tax rates (usually higher than personal tax rates)</a:t>
            </a:r>
          </a:p>
          <a:p>
            <a:pPr lvl="1" eaLnBrk="1" hangingPunct="1"/>
            <a:endParaRPr lang="en-US" altLang="en-US" sz="1200" smtClean="0"/>
          </a:p>
          <a:p>
            <a:pPr eaLnBrk="1" hangingPunct="1"/>
            <a:r>
              <a:rPr lang="en-US" altLang="en-US" smtClean="0"/>
              <a:t>S Corporations</a:t>
            </a:r>
          </a:p>
          <a:p>
            <a:pPr lvl="1" eaLnBrk="1" hangingPunct="1"/>
            <a:r>
              <a:rPr lang="en-US" altLang="en-US" smtClean="0"/>
              <a:t>Closely-held corporation (less than 75 shareholders)</a:t>
            </a:r>
          </a:p>
          <a:p>
            <a:pPr lvl="1" eaLnBrk="1" hangingPunct="1"/>
            <a:r>
              <a:rPr lang="en-US" altLang="en-US" smtClean="0"/>
              <a:t>Taxed at personal rates</a:t>
            </a:r>
          </a:p>
          <a:p>
            <a:pPr lvl="1" eaLnBrk="1" hangingPunct="1"/>
            <a:endParaRPr lang="en-US" altLang="en-US" sz="1100" smtClean="0"/>
          </a:p>
          <a:p>
            <a:pPr eaLnBrk="1" hangingPunct="1"/>
            <a:r>
              <a:rPr lang="en-US" altLang="en-US" smtClean="0"/>
              <a:t>Cooperatives</a:t>
            </a:r>
          </a:p>
          <a:p>
            <a:pPr lvl="1" eaLnBrk="1" hangingPunct="1"/>
            <a:r>
              <a:rPr lang="en-US" altLang="en-US" smtClean="0"/>
              <a:t>Owner-members; one vote per owner-member</a:t>
            </a:r>
          </a:p>
          <a:p>
            <a:pPr lvl="1" eaLnBrk="1" hangingPunct="1"/>
            <a:r>
              <a:rPr lang="en-US" altLang="en-US" smtClean="0"/>
              <a:t>Profits are returned to owner-members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Corporations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Good form of organization for:</a:t>
            </a:r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Large businesses</a:t>
            </a:r>
          </a:p>
          <a:p>
            <a:pPr lvl="1" eaLnBrk="1" hangingPunct="1"/>
            <a:r>
              <a:rPr lang="en-US" altLang="en-US" smtClean="0"/>
              <a:t>Businesses with several owners</a:t>
            </a:r>
          </a:p>
          <a:p>
            <a:pPr lvl="1" eaLnBrk="1" hangingPunct="1"/>
            <a:r>
              <a:rPr lang="en-US" altLang="en-US" smtClean="0"/>
              <a:t>Businesses that face a lot of risk</a:t>
            </a:r>
          </a:p>
          <a:p>
            <a:pPr lvl="1" eaLnBrk="1" hangingPunct="1"/>
            <a:r>
              <a:rPr lang="en-US" altLang="en-US" smtClean="0"/>
              <a:t>Businesses that want to stay in operation for a long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Corporations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Examples of C Corporations</a:t>
            </a:r>
          </a:p>
          <a:p>
            <a:pPr lvl="1" eaLnBrk="1" hangingPunct="1"/>
            <a:r>
              <a:rPr lang="en-US" altLang="en-US" smtClean="0"/>
              <a:t>Ford, GM, John Deere, Home Depot,</a:t>
            </a:r>
          </a:p>
          <a:p>
            <a:pPr lvl="1" eaLnBrk="1" hangingPunct="1"/>
            <a:endParaRPr lang="en-US" altLang="en-US" sz="1600" smtClean="0"/>
          </a:p>
          <a:p>
            <a:pPr eaLnBrk="1" hangingPunct="1"/>
            <a:r>
              <a:rPr lang="en-US" altLang="en-US" smtClean="0"/>
              <a:t>Examples of S Corporations</a:t>
            </a:r>
          </a:p>
          <a:p>
            <a:pPr lvl="1" eaLnBrk="1" hangingPunct="1"/>
            <a:r>
              <a:rPr lang="en-US" altLang="en-US" smtClean="0"/>
              <a:t>Many family farm corporations are S corporations</a:t>
            </a:r>
          </a:p>
          <a:p>
            <a:pPr lvl="1" eaLnBrk="1" hangingPunct="1"/>
            <a:endParaRPr lang="en-US" altLang="en-US" sz="1600" smtClean="0"/>
          </a:p>
          <a:p>
            <a:pPr eaLnBrk="1" hangingPunct="1"/>
            <a:r>
              <a:rPr lang="en-US" altLang="en-US" smtClean="0"/>
              <a:t>Examples of Cooperatives</a:t>
            </a:r>
          </a:p>
          <a:p>
            <a:pPr lvl="1" eaLnBrk="1" hangingPunct="1"/>
            <a:r>
              <a:rPr lang="en-US" altLang="en-US" smtClean="0"/>
              <a:t>Farm Credit of the Virginias, Southern States, Best Western, Minute-Maid, many local utilities are co-ops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600" smtClean="0"/>
              <a:t>Limited Liability </a:t>
            </a:r>
            <a:br>
              <a:rPr lang="en-US" altLang="en-US" sz="3600" smtClean="0"/>
            </a:br>
            <a:r>
              <a:rPr lang="en-US" altLang="en-US" sz="3600" smtClean="0"/>
              <a:t>Companies (LLC)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3200" y="2971800"/>
            <a:ext cx="4165600" cy="3124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Limited liability*</a:t>
            </a:r>
          </a:p>
          <a:p>
            <a:pPr eaLnBrk="1" hangingPunct="1"/>
            <a:r>
              <a:rPr lang="en-US" altLang="en-US" sz="2400" smtClean="0"/>
              <a:t>Taxed at personal rates</a:t>
            </a:r>
          </a:p>
          <a:p>
            <a:pPr eaLnBrk="1" hangingPunct="1"/>
            <a:r>
              <a:rPr lang="en-US" altLang="en-US" sz="2400" smtClean="0"/>
              <a:t>No double taxation</a:t>
            </a:r>
          </a:p>
          <a:p>
            <a:pPr lvl="1" eaLnBrk="1" hangingPunct="1"/>
            <a:r>
              <a:rPr lang="en-US" altLang="en-US" sz="2000" smtClean="0"/>
              <a:t>Taxed at personal rates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68800" y="2971800"/>
            <a:ext cx="4267200" cy="3124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“Red-Tape” – can be confusing to create</a:t>
            </a:r>
          </a:p>
          <a:p>
            <a:pPr eaLnBrk="1" hangingPunct="1"/>
            <a:r>
              <a:rPr lang="en-US" altLang="en-US" sz="2400" smtClean="0"/>
              <a:t>Relatively expensive to create</a:t>
            </a: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692150" y="1760538"/>
            <a:ext cx="7766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</a:rPr>
              <a:t>Hybrid of a partnership and a corporation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95350" y="2503488"/>
            <a:ext cx="1706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Advantages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5264150" y="2503488"/>
            <a:ext cx="2062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Disadvantages</a:t>
            </a:r>
          </a:p>
        </p:txBody>
      </p:sp>
      <p:sp>
        <p:nvSpPr>
          <p:cNvPr id="36872" name="TextBox 1"/>
          <p:cNvSpPr txBox="1">
            <a:spLocks noChangeArrowheads="1"/>
          </p:cNvSpPr>
          <p:nvPr/>
        </p:nvSpPr>
        <p:spPr bwMode="auto">
          <a:xfrm>
            <a:off x="871791" y="5029200"/>
            <a:ext cx="7756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* Your personal assets may still be at risk in lawsuits and/or foreclosure.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Limited Liability</a:t>
            </a:r>
            <a:br>
              <a:rPr lang="en-US" altLang="en-US" sz="3600" smtClean="0"/>
            </a:br>
            <a:r>
              <a:rPr lang="en-US" altLang="en-US" sz="3600" smtClean="0"/>
              <a:t>Companies (LLCs)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6200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Good form of organization for:</a:t>
            </a:r>
          </a:p>
          <a:p>
            <a:pPr eaLnBrk="1" hangingPunct="1"/>
            <a:endParaRPr lang="en-US" altLang="en-US" sz="1800" smtClean="0"/>
          </a:p>
          <a:p>
            <a:pPr lvl="1" eaLnBrk="1" hangingPunct="1"/>
            <a:r>
              <a:rPr lang="en-US" altLang="en-US" smtClean="0"/>
              <a:t>Large businesses</a:t>
            </a:r>
          </a:p>
          <a:p>
            <a:pPr lvl="1" eaLnBrk="1" hangingPunct="1"/>
            <a:r>
              <a:rPr lang="en-US" altLang="en-US" smtClean="0"/>
              <a:t>Businesses with several owners</a:t>
            </a:r>
          </a:p>
          <a:p>
            <a:pPr lvl="1" eaLnBrk="1" hangingPunct="1"/>
            <a:r>
              <a:rPr lang="en-US" altLang="en-US" smtClean="0"/>
              <a:t>Businesses that face a lot of risk</a:t>
            </a:r>
          </a:p>
          <a:p>
            <a:pPr lvl="1" eaLnBrk="1" hangingPunct="1"/>
            <a:r>
              <a:rPr lang="en-US" altLang="en-US" smtClean="0"/>
              <a:t>Businesses that want to stay in operation for a long time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Not much difference between LLCs, C-corps and S-corps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Main Factors in Choosing a </a:t>
            </a:r>
            <a:br>
              <a:rPr lang="en-US" altLang="en-US" smtClean="0"/>
            </a:br>
            <a:r>
              <a:rPr lang="en-US" altLang="en-US" smtClean="0"/>
              <a:t>Form of Ownership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52578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Ease of transferring ownership</a:t>
            </a:r>
          </a:p>
          <a:p>
            <a:pPr lvl="1" eaLnBrk="1" hangingPunct="1"/>
            <a:r>
              <a:rPr lang="en-US" altLang="en-US" smtClean="0"/>
              <a:t>Sell/buy, gift, inherit</a:t>
            </a:r>
          </a:p>
          <a:p>
            <a:pPr eaLnBrk="1" hangingPunct="1"/>
            <a:r>
              <a:rPr lang="en-US" altLang="en-US" smtClean="0"/>
              <a:t>Tax rates</a:t>
            </a:r>
          </a:p>
          <a:p>
            <a:pPr lvl="1" eaLnBrk="1" hangingPunct="1"/>
            <a:r>
              <a:rPr lang="en-US" altLang="en-US" smtClean="0"/>
              <a:t>Personal vs Corporate</a:t>
            </a:r>
          </a:p>
          <a:p>
            <a:pPr eaLnBrk="1" hangingPunct="1"/>
            <a:r>
              <a:rPr lang="en-US" altLang="en-US" smtClean="0"/>
              <a:t>Liability exposure (risk)</a:t>
            </a:r>
          </a:p>
          <a:p>
            <a:pPr lvl="1" eaLnBrk="1" hangingPunct="1"/>
            <a:r>
              <a:rPr lang="en-US" altLang="en-US" smtClean="0"/>
              <a:t>Unlimited liability = your personal assets are at risk</a:t>
            </a:r>
          </a:p>
          <a:p>
            <a:pPr lvl="1" eaLnBrk="1" hangingPunct="1"/>
            <a:r>
              <a:rPr lang="en-US" altLang="en-US" smtClean="0"/>
              <a:t>Limited liability = you can only lose what you invested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 which is it gonna be?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Main determinants:</a:t>
            </a:r>
          </a:p>
          <a:p>
            <a:pPr lvl="1" eaLnBrk="1" hangingPunct="1"/>
            <a:r>
              <a:rPr lang="en-US" altLang="en-US" smtClean="0"/>
              <a:t>Tax implications</a:t>
            </a:r>
          </a:p>
          <a:p>
            <a:pPr lvl="1" eaLnBrk="1" hangingPunct="1"/>
            <a:r>
              <a:rPr lang="en-US" altLang="en-US" smtClean="0"/>
              <a:t>Transferability of ownership</a:t>
            </a:r>
          </a:p>
          <a:p>
            <a:pPr lvl="1" eaLnBrk="1" hangingPunct="1"/>
            <a:endParaRPr lang="en-US" altLang="en-US" sz="1400" smtClean="0"/>
          </a:p>
          <a:p>
            <a:pPr eaLnBrk="1" hangingPunct="1"/>
            <a:r>
              <a:rPr lang="en-US" altLang="en-US" smtClean="0"/>
              <a:t>You can make one form look almost identical to any other form</a:t>
            </a:r>
          </a:p>
          <a:p>
            <a:pPr lvl="1" eaLnBrk="1" hangingPunct="1"/>
            <a:r>
              <a:rPr lang="en-US" altLang="en-US" smtClean="0"/>
              <a:t>Get qualified legal &amp; accounting assistance before choosing a form for your business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z="3600" smtClean="0"/>
              <a:t>Major Forms of Ownership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82613" y="2155825"/>
            <a:ext cx="37401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Sole Proprietorship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82613" y="3070225"/>
            <a:ext cx="240506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Partnership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82613" y="3927475"/>
            <a:ext cx="2463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Corporation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582613" y="4741863"/>
            <a:ext cx="487997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Limited Liability Company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“Hybrid” Forms of Ownership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79413" y="1812925"/>
            <a:ext cx="37814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Limited Partnership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79413" y="2913063"/>
            <a:ext cx="280193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S Corporation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79413" y="3927475"/>
            <a:ext cx="24860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b="1">
                <a:latin typeface="Arial" panose="020B0604020202020204" pitchFamily="34" charset="0"/>
              </a:rPr>
              <a:t> Cooperative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C9925C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Forms of Ownership</a:t>
            </a:r>
          </a:p>
        </p:txBody>
      </p:sp>
      <p:sp>
        <p:nvSpPr>
          <p:cNvPr id="20485" name="Rectangle 21"/>
          <p:cNvSpPr>
            <a:spLocks noChangeArrowheads="1"/>
          </p:cNvSpPr>
          <p:nvPr/>
        </p:nvSpPr>
        <p:spPr bwMode="auto">
          <a:xfrm>
            <a:off x="7977188" y="3090863"/>
            <a:ext cx="96043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</a:rPr>
              <a:t>Partnership</a:t>
            </a:r>
          </a:p>
        </p:txBody>
      </p:sp>
      <p:sp>
        <p:nvSpPr>
          <p:cNvPr id="20486" name="Freeform 5"/>
          <p:cNvSpPr>
            <a:spLocks/>
          </p:cNvSpPr>
          <p:nvPr/>
        </p:nvSpPr>
        <p:spPr bwMode="auto">
          <a:xfrm>
            <a:off x="5465763" y="3567113"/>
            <a:ext cx="2308225" cy="234950"/>
          </a:xfrm>
          <a:custGeom>
            <a:avLst/>
            <a:gdLst>
              <a:gd name="T0" fmla="*/ 2147483646 w 1091"/>
              <a:gd name="T1" fmla="*/ 2147483646 h 198"/>
              <a:gd name="T2" fmla="*/ 2147483646 w 1091"/>
              <a:gd name="T3" fmla="*/ 2147483646 h 198"/>
              <a:gd name="T4" fmla="*/ 2147483646 w 1091"/>
              <a:gd name="T5" fmla="*/ 2147483646 h 198"/>
              <a:gd name="T6" fmla="*/ 2147483646 w 1091"/>
              <a:gd name="T7" fmla="*/ 2147483646 h 198"/>
              <a:gd name="T8" fmla="*/ 2147483646 w 1091"/>
              <a:gd name="T9" fmla="*/ 2147483646 h 198"/>
              <a:gd name="T10" fmla="*/ 2147483646 w 1091"/>
              <a:gd name="T11" fmla="*/ 2147483646 h 198"/>
              <a:gd name="T12" fmla="*/ 2147483646 w 1091"/>
              <a:gd name="T13" fmla="*/ 2147483646 h 198"/>
              <a:gd name="T14" fmla="*/ 2147483646 w 1091"/>
              <a:gd name="T15" fmla="*/ 2147483646 h 198"/>
              <a:gd name="T16" fmla="*/ 2147483646 w 1091"/>
              <a:gd name="T17" fmla="*/ 2147483646 h 198"/>
              <a:gd name="T18" fmla="*/ 2147483646 w 1091"/>
              <a:gd name="T19" fmla="*/ 2147483646 h 198"/>
              <a:gd name="T20" fmla="*/ 2147483646 w 1091"/>
              <a:gd name="T21" fmla="*/ 2147483646 h 198"/>
              <a:gd name="T22" fmla="*/ 2147483646 w 1091"/>
              <a:gd name="T23" fmla="*/ 2147483646 h 198"/>
              <a:gd name="T24" fmla="*/ 2147483646 w 1091"/>
              <a:gd name="T25" fmla="*/ 2147483646 h 198"/>
              <a:gd name="T26" fmla="*/ 2147483646 w 1091"/>
              <a:gd name="T27" fmla="*/ 2147483646 h 198"/>
              <a:gd name="T28" fmla="*/ 2147483646 w 1091"/>
              <a:gd name="T29" fmla="*/ 2147483646 h 198"/>
              <a:gd name="T30" fmla="*/ 2147483646 w 1091"/>
              <a:gd name="T31" fmla="*/ 2147483646 h 198"/>
              <a:gd name="T32" fmla="*/ 2147483646 w 1091"/>
              <a:gd name="T33" fmla="*/ 2147483646 h 198"/>
              <a:gd name="T34" fmla="*/ 2147483646 w 1091"/>
              <a:gd name="T35" fmla="*/ 2147483646 h 198"/>
              <a:gd name="T36" fmla="*/ 2147483646 w 1091"/>
              <a:gd name="T37" fmla="*/ 2147483646 h 198"/>
              <a:gd name="T38" fmla="*/ 2147483646 w 1091"/>
              <a:gd name="T39" fmla="*/ 2147483646 h 198"/>
              <a:gd name="T40" fmla="*/ 2147483646 w 1091"/>
              <a:gd name="T41" fmla="*/ 2147483646 h 198"/>
              <a:gd name="T42" fmla="*/ 2147483646 w 1091"/>
              <a:gd name="T43" fmla="*/ 2147483646 h 198"/>
              <a:gd name="T44" fmla="*/ 2147483646 w 1091"/>
              <a:gd name="T45" fmla="*/ 2147483646 h 198"/>
              <a:gd name="T46" fmla="*/ 2147483646 w 1091"/>
              <a:gd name="T47" fmla="*/ 2147483646 h 198"/>
              <a:gd name="T48" fmla="*/ 2147483646 w 1091"/>
              <a:gd name="T49" fmla="*/ 2147483646 h 198"/>
              <a:gd name="T50" fmla="*/ 2147483646 w 1091"/>
              <a:gd name="T51" fmla="*/ 2147483646 h 198"/>
              <a:gd name="T52" fmla="*/ 2147483646 w 1091"/>
              <a:gd name="T53" fmla="*/ 2147483646 h 198"/>
              <a:gd name="T54" fmla="*/ 2147483646 w 1091"/>
              <a:gd name="T55" fmla="*/ 2147483646 h 198"/>
              <a:gd name="T56" fmla="*/ 2147483646 w 1091"/>
              <a:gd name="T57" fmla="*/ 2147483646 h 198"/>
              <a:gd name="T58" fmla="*/ 2147483646 w 1091"/>
              <a:gd name="T59" fmla="*/ 2147483646 h 198"/>
              <a:gd name="T60" fmla="*/ 2147483646 w 1091"/>
              <a:gd name="T61" fmla="*/ 2147483646 h 198"/>
              <a:gd name="T62" fmla="*/ 0 w 1091"/>
              <a:gd name="T63" fmla="*/ 2147483646 h 198"/>
              <a:gd name="T64" fmla="*/ 2147483646 w 1091"/>
              <a:gd name="T65" fmla="*/ 2147483646 h 198"/>
              <a:gd name="T66" fmla="*/ 2147483646 w 1091"/>
              <a:gd name="T67" fmla="*/ 2147483646 h 198"/>
              <a:gd name="T68" fmla="*/ 2147483646 w 1091"/>
              <a:gd name="T69" fmla="*/ 2147483646 h 198"/>
              <a:gd name="T70" fmla="*/ 2147483646 w 1091"/>
              <a:gd name="T71" fmla="*/ 2147483646 h 198"/>
              <a:gd name="T72" fmla="*/ 2147483646 w 1091"/>
              <a:gd name="T73" fmla="*/ 2147483646 h 198"/>
              <a:gd name="T74" fmla="*/ 2147483646 w 1091"/>
              <a:gd name="T75" fmla="*/ 2147483646 h 198"/>
              <a:gd name="T76" fmla="*/ 2147483646 w 1091"/>
              <a:gd name="T77" fmla="*/ 2147483646 h 198"/>
              <a:gd name="T78" fmla="*/ 2147483646 w 1091"/>
              <a:gd name="T79" fmla="*/ 2147483646 h 198"/>
              <a:gd name="T80" fmla="*/ 2147483646 w 1091"/>
              <a:gd name="T81" fmla="*/ 2147483646 h 198"/>
              <a:gd name="T82" fmla="*/ 2147483646 w 1091"/>
              <a:gd name="T83" fmla="*/ 2147483646 h 198"/>
              <a:gd name="T84" fmla="*/ 2147483646 w 1091"/>
              <a:gd name="T85" fmla="*/ 0 h 19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091" h="198">
                <a:moveTo>
                  <a:pt x="545" y="0"/>
                </a:moveTo>
                <a:lnTo>
                  <a:pt x="573" y="0"/>
                </a:lnTo>
                <a:lnTo>
                  <a:pt x="600" y="1"/>
                </a:lnTo>
                <a:lnTo>
                  <a:pt x="627" y="2"/>
                </a:lnTo>
                <a:lnTo>
                  <a:pt x="655" y="2"/>
                </a:lnTo>
                <a:lnTo>
                  <a:pt x="680" y="3"/>
                </a:lnTo>
                <a:lnTo>
                  <a:pt x="706" y="4"/>
                </a:lnTo>
                <a:lnTo>
                  <a:pt x="731" y="6"/>
                </a:lnTo>
                <a:lnTo>
                  <a:pt x="757" y="8"/>
                </a:lnTo>
                <a:lnTo>
                  <a:pt x="781" y="10"/>
                </a:lnTo>
                <a:lnTo>
                  <a:pt x="804" y="12"/>
                </a:lnTo>
                <a:lnTo>
                  <a:pt x="827" y="15"/>
                </a:lnTo>
                <a:lnTo>
                  <a:pt x="849" y="17"/>
                </a:lnTo>
                <a:lnTo>
                  <a:pt x="871" y="20"/>
                </a:lnTo>
                <a:lnTo>
                  <a:pt x="891" y="23"/>
                </a:lnTo>
                <a:lnTo>
                  <a:pt x="911" y="26"/>
                </a:lnTo>
                <a:lnTo>
                  <a:pt x="930" y="29"/>
                </a:lnTo>
                <a:lnTo>
                  <a:pt x="948" y="32"/>
                </a:lnTo>
                <a:lnTo>
                  <a:pt x="965" y="36"/>
                </a:lnTo>
                <a:lnTo>
                  <a:pt x="981" y="40"/>
                </a:lnTo>
                <a:lnTo>
                  <a:pt x="996" y="44"/>
                </a:lnTo>
                <a:lnTo>
                  <a:pt x="1011" y="47"/>
                </a:lnTo>
                <a:lnTo>
                  <a:pt x="1024" y="52"/>
                </a:lnTo>
                <a:lnTo>
                  <a:pt x="1036" y="56"/>
                </a:lnTo>
                <a:lnTo>
                  <a:pt x="1047" y="60"/>
                </a:lnTo>
                <a:lnTo>
                  <a:pt x="1057" y="65"/>
                </a:lnTo>
                <a:lnTo>
                  <a:pt x="1065" y="70"/>
                </a:lnTo>
                <a:lnTo>
                  <a:pt x="1072" y="74"/>
                </a:lnTo>
                <a:lnTo>
                  <a:pt x="1079" y="79"/>
                </a:lnTo>
                <a:lnTo>
                  <a:pt x="1083" y="84"/>
                </a:lnTo>
                <a:lnTo>
                  <a:pt x="1087" y="89"/>
                </a:lnTo>
                <a:lnTo>
                  <a:pt x="1089" y="94"/>
                </a:lnTo>
                <a:lnTo>
                  <a:pt x="1090" y="99"/>
                </a:lnTo>
                <a:lnTo>
                  <a:pt x="1089" y="104"/>
                </a:lnTo>
                <a:lnTo>
                  <a:pt x="1087" y="109"/>
                </a:lnTo>
                <a:lnTo>
                  <a:pt x="1083" y="113"/>
                </a:lnTo>
                <a:lnTo>
                  <a:pt x="1079" y="118"/>
                </a:lnTo>
                <a:lnTo>
                  <a:pt x="1072" y="124"/>
                </a:lnTo>
                <a:lnTo>
                  <a:pt x="1065" y="128"/>
                </a:lnTo>
                <a:lnTo>
                  <a:pt x="1057" y="133"/>
                </a:lnTo>
                <a:lnTo>
                  <a:pt x="1047" y="137"/>
                </a:lnTo>
                <a:lnTo>
                  <a:pt x="1036" y="141"/>
                </a:lnTo>
                <a:lnTo>
                  <a:pt x="1024" y="146"/>
                </a:lnTo>
                <a:lnTo>
                  <a:pt x="1011" y="150"/>
                </a:lnTo>
                <a:lnTo>
                  <a:pt x="996" y="154"/>
                </a:lnTo>
                <a:lnTo>
                  <a:pt x="981" y="157"/>
                </a:lnTo>
                <a:lnTo>
                  <a:pt x="965" y="162"/>
                </a:lnTo>
                <a:lnTo>
                  <a:pt x="948" y="165"/>
                </a:lnTo>
                <a:lnTo>
                  <a:pt x="930" y="168"/>
                </a:lnTo>
                <a:lnTo>
                  <a:pt x="911" y="172"/>
                </a:lnTo>
                <a:lnTo>
                  <a:pt x="891" y="174"/>
                </a:lnTo>
                <a:lnTo>
                  <a:pt x="871" y="177"/>
                </a:lnTo>
                <a:lnTo>
                  <a:pt x="849" y="180"/>
                </a:lnTo>
                <a:lnTo>
                  <a:pt x="827" y="183"/>
                </a:lnTo>
                <a:lnTo>
                  <a:pt x="804" y="185"/>
                </a:lnTo>
                <a:lnTo>
                  <a:pt x="781" y="187"/>
                </a:lnTo>
                <a:lnTo>
                  <a:pt x="757" y="189"/>
                </a:lnTo>
                <a:lnTo>
                  <a:pt x="731" y="191"/>
                </a:lnTo>
                <a:lnTo>
                  <a:pt x="706" y="193"/>
                </a:lnTo>
                <a:lnTo>
                  <a:pt x="680" y="194"/>
                </a:lnTo>
                <a:lnTo>
                  <a:pt x="655" y="195"/>
                </a:lnTo>
                <a:lnTo>
                  <a:pt x="627" y="196"/>
                </a:lnTo>
                <a:lnTo>
                  <a:pt x="600" y="197"/>
                </a:lnTo>
                <a:lnTo>
                  <a:pt x="573" y="197"/>
                </a:lnTo>
                <a:lnTo>
                  <a:pt x="545" y="197"/>
                </a:lnTo>
                <a:lnTo>
                  <a:pt x="517" y="197"/>
                </a:lnTo>
                <a:lnTo>
                  <a:pt x="489" y="197"/>
                </a:lnTo>
                <a:lnTo>
                  <a:pt x="462" y="196"/>
                </a:lnTo>
                <a:lnTo>
                  <a:pt x="435" y="195"/>
                </a:lnTo>
                <a:lnTo>
                  <a:pt x="409" y="194"/>
                </a:lnTo>
                <a:lnTo>
                  <a:pt x="383" y="193"/>
                </a:lnTo>
                <a:lnTo>
                  <a:pt x="357" y="191"/>
                </a:lnTo>
                <a:lnTo>
                  <a:pt x="333" y="189"/>
                </a:lnTo>
                <a:lnTo>
                  <a:pt x="308" y="187"/>
                </a:lnTo>
                <a:lnTo>
                  <a:pt x="285" y="185"/>
                </a:lnTo>
                <a:lnTo>
                  <a:pt x="263" y="183"/>
                </a:lnTo>
                <a:lnTo>
                  <a:pt x="240" y="180"/>
                </a:lnTo>
                <a:lnTo>
                  <a:pt x="219" y="177"/>
                </a:lnTo>
                <a:lnTo>
                  <a:pt x="199" y="174"/>
                </a:lnTo>
                <a:lnTo>
                  <a:pt x="179" y="172"/>
                </a:lnTo>
                <a:lnTo>
                  <a:pt x="160" y="168"/>
                </a:lnTo>
                <a:lnTo>
                  <a:pt x="141" y="165"/>
                </a:lnTo>
                <a:lnTo>
                  <a:pt x="125" y="162"/>
                </a:lnTo>
                <a:lnTo>
                  <a:pt x="108" y="157"/>
                </a:lnTo>
                <a:lnTo>
                  <a:pt x="93" y="154"/>
                </a:lnTo>
                <a:lnTo>
                  <a:pt x="79" y="150"/>
                </a:lnTo>
                <a:lnTo>
                  <a:pt x="66" y="146"/>
                </a:lnTo>
                <a:lnTo>
                  <a:pt x="54" y="141"/>
                </a:lnTo>
                <a:lnTo>
                  <a:pt x="43" y="137"/>
                </a:lnTo>
                <a:lnTo>
                  <a:pt x="33" y="133"/>
                </a:lnTo>
                <a:lnTo>
                  <a:pt x="24" y="128"/>
                </a:lnTo>
                <a:lnTo>
                  <a:pt x="17" y="124"/>
                </a:lnTo>
                <a:lnTo>
                  <a:pt x="10" y="118"/>
                </a:lnTo>
                <a:lnTo>
                  <a:pt x="6" y="113"/>
                </a:lnTo>
                <a:lnTo>
                  <a:pt x="3" y="109"/>
                </a:lnTo>
                <a:lnTo>
                  <a:pt x="0" y="104"/>
                </a:lnTo>
                <a:lnTo>
                  <a:pt x="0" y="99"/>
                </a:lnTo>
                <a:lnTo>
                  <a:pt x="0" y="94"/>
                </a:lnTo>
                <a:lnTo>
                  <a:pt x="3" y="89"/>
                </a:lnTo>
                <a:lnTo>
                  <a:pt x="6" y="84"/>
                </a:lnTo>
                <a:lnTo>
                  <a:pt x="10" y="79"/>
                </a:lnTo>
                <a:lnTo>
                  <a:pt x="17" y="74"/>
                </a:lnTo>
                <a:lnTo>
                  <a:pt x="24" y="70"/>
                </a:lnTo>
                <a:lnTo>
                  <a:pt x="33" y="65"/>
                </a:lnTo>
                <a:lnTo>
                  <a:pt x="43" y="60"/>
                </a:lnTo>
                <a:lnTo>
                  <a:pt x="54" y="56"/>
                </a:lnTo>
                <a:lnTo>
                  <a:pt x="66" y="52"/>
                </a:lnTo>
                <a:lnTo>
                  <a:pt x="79" y="47"/>
                </a:lnTo>
                <a:lnTo>
                  <a:pt x="93" y="44"/>
                </a:lnTo>
                <a:lnTo>
                  <a:pt x="108" y="40"/>
                </a:lnTo>
                <a:lnTo>
                  <a:pt x="125" y="36"/>
                </a:lnTo>
                <a:lnTo>
                  <a:pt x="141" y="32"/>
                </a:lnTo>
                <a:lnTo>
                  <a:pt x="160" y="29"/>
                </a:lnTo>
                <a:lnTo>
                  <a:pt x="179" y="26"/>
                </a:lnTo>
                <a:lnTo>
                  <a:pt x="199" y="23"/>
                </a:lnTo>
                <a:lnTo>
                  <a:pt x="219" y="20"/>
                </a:lnTo>
                <a:lnTo>
                  <a:pt x="240" y="17"/>
                </a:lnTo>
                <a:lnTo>
                  <a:pt x="263" y="15"/>
                </a:lnTo>
                <a:lnTo>
                  <a:pt x="285" y="12"/>
                </a:lnTo>
                <a:lnTo>
                  <a:pt x="308" y="10"/>
                </a:lnTo>
                <a:lnTo>
                  <a:pt x="333" y="8"/>
                </a:lnTo>
                <a:lnTo>
                  <a:pt x="357" y="6"/>
                </a:lnTo>
                <a:lnTo>
                  <a:pt x="383" y="4"/>
                </a:lnTo>
                <a:lnTo>
                  <a:pt x="409" y="3"/>
                </a:lnTo>
                <a:lnTo>
                  <a:pt x="435" y="2"/>
                </a:lnTo>
                <a:lnTo>
                  <a:pt x="462" y="2"/>
                </a:lnTo>
                <a:lnTo>
                  <a:pt x="489" y="1"/>
                </a:lnTo>
                <a:lnTo>
                  <a:pt x="517" y="0"/>
                </a:lnTo>
                <a:lnTo>
                  <a:pt x="545" y="0"/>
                </a:lnTo>
              </a:path>
            </a:pathLst>
          </a:cu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Freeform 6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07" h="1206">
                <a:moveTo>
                  <a:pt x="1206" y="603"/>
                </a:moveTo>
                <a:lnTo>
                  <a:pt x="1205" y="634"/>
                </a:lnTo>
                <a:lnTo>
                  <a:pt x="1202" y="664"/>
                </a:lnTo>
                <a:lnTo>
                  <a:pt x="1199" y="694"/>
                </a:lnTo>
                <a:lnTo>
                  <a:pt x="1194" y="723"/>
                </a:lnTo>
                <a:lnTo>
                  <a:pt x="1187" y="753"/>
                </a:lnTo>
                <a:lnTo>
                  <a:pt x="1179" y="782"/>
                </a:lnTo>
                <a:lnTo>
                  <a:pt x="1169" y="810"/>
                </a:lnTo>
                <a:lnTo>
                  <a:pt x="1159" y="837"/>
                </a:lnTo>
                <a:lnTo>
                  <a:pt x="1146" y="863"/>
                </a:lnTo>
                <a:lnTo>
                  <a:pt x="1133" y="889"/>
                </a:lnTo>
                <a:lnTo>
                  <a:pt x="1118" y="915"/>
                </a:lnTo>
                <a:lnTo>
                  <a:pt x="1103" y="939"/>
                </a:lnTo>
                <a:lnTo>
                  <a:pt x="1086" y="963"/>
                </a:lnTo>
                <a:lnTo>
                  <a:pt x="1068" y="985"/>
                </a:lnTo>
                <a:lnTo>
                  <a:pt x="1049" y="1007"/>
                </a:lnTo>
                <a:lnTo>
                  <a:pt x="1029" y="1028"/>
                </a:lnTo>
                <a:lnTo>
                  <a:pt x="1008" y="1048"/>
                </a:lnTo>
                <a:lnTo>
                  <a:pt x="986" y="1067"/>
                </a:lnTo>
                <a:lnTo>
                  <a:pt x="963" y="1085"/>
                </a:lnTo>
                <a:lnTo>
                  <a:pt x="940" y="1102"/>
                </a:lnTo>
                <a:lnTo>
                  <a:pt x="915" y="1118"/>
                </a:lnTo>
                <a:lnTo>
                  <a:pt x="890" y="1132"/>
                </a:lnTo>
                <a:lnTo>
                  <a:pt x="863" y="1146"/>
                </a:lnTo>
                <a:lnTo>
                  <a:pt x="837" y="1157"/>
                </a:lnTo>
                <a:lnTo>
                  <a:pt x="810" y="1168"/>
                </a:lnTo>
                <a:lnTo>
                  <a:pt x="782" y="1178"/>
                </a:lnTo>
                <a:lnTo>
                  <a:pt x="753" y="1186"/>
                </a:lnTo>
                <a:lnTo>
                  <a:pt x="724" y="1192"/>
                </a:lnTo>
                <a:lnTo>
                  <a:pt x="694" y="1198"/>
                </a:lnTo>
                <a:lnTo>
                  <a:pt x="664" y="1202"/>
                </a:lnTo>
                <a:lnTo>
                  <a:pt x="634" y="1204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</a:path>
            </a:pathLst>
          </a:custGeom>
          <a:solidFill>
            <a:srgbClr val="CCCC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Freeform 7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07" h="1206">
                <a:moveTo>
                  <a:pt x="1206" y="603"/>
                </a:moveTo>
                <a:lnTo>
                  <a:pt x="1205" y="634"/>
                </a:lnTo>
                <a:lnTo>
                  <a:pt x="1202" y="664"/>
                </a:lnTo>
                <a:lnTo>
                  <a:pt x="1199" y="694"/>
                </a:lnTo>
                <a:lnTo>
                  <a:pt x="1194" y="723"/>
                </a:lnTo>
                <a:lnTo>
                  <a:pt x="1187" y="753"/>
                </a:lnTo>
                <a:lnTo>
                  <a:pt x="1179" y="782"/>
                </a:lnTo>
                <a:lnTo>
                  <a:pt x="1169" y="810"/>
                </a:lnTo>
                <a:lnTo>
                  <a:pt x="1159" y="837"/>
                </a:lnTo>
                <a:lnTo>
                  <a:pt x="1146" y="863"/>
                </a:lnTo>
                <a:lnTo>
                  <a:pt x="1133" y="889"/>
                </a:lnTo>
                <a:lnTo>
                  <a:pt x="1118" y="915"/>
                </a:lnTo>
                <a:lnTo>
                  <a:pt x="1103" y="939"/>
                </a:lnTo>
                <a:lnTo>
                  <a:pt x="1086" y="963"/>
                </a:lnTo>
                <a:lnTo>
                  <a:pt x="1068" y="985"/>
                </a:lnTo>
                <a:lnTo>
                  <a:pt x="1049" y="1007"/>
                </a:lnTo>
                <a:lnTo>
                  <a:pt x="1029" y="1028"/>
                </a:lnTo>
                <a:lnTo>
                  <a:pt x="1008" y="1048"/>
                </a:lnTo>
                <a:lnTo>
                  <a:pt x="986" y="1067"/>
                </a:lnTo>
                <a:lnTo>
                  <a:pt x="963" y="1085"/>
                </a:lnTo>
                <a:lnTo>
                  <a:pt x="940" y="1102"/>
                </a:lnTo>
                <a:lnTo>
                  <a:pt x="915" y="1118"/>
                </a:lnTo>
                <a:lnTo>
                  <a:pt x="890" y="1132"/>
                </a:lnTo>
                <a:lnTo>
                  <a:pt x="863" y="1146"/>
                </a:lnTo>
                <a:lnTo>
                  <a:pt x="837" y="1157"/>
                </a:lnTo>
                <a:lnTo>
                  <a:pt x="810" y="1168"/>
                </a:lnTo>
                <a:lnTo>
                  <a:pt x="782" y="1178"/>
                </a:lnTo>
                <a:lnTo>
                  <a:pt x="753" y="1186"/>
                </a:lnTo>
                <a:lnTo>
                  <a:pt x="724" y="1192"/>
                </a:lnTo>
                <a:lnTo>
                  <a:pt x="694" y="1198"/>
                </a:lnTo>
                <a:lnTo>
                  <a:pt x="664" y="1202"/>
                </a:lnTo>
                <a:lnTo>
                  <a:pt x="634" y="1204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9" name="Freeform 8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2147483646 w 1207"/>
              <a:gd name="T87" fmla="*/ 2147483646 h 1206"/>
              <a:gd name="T88" fmla="*/ 2147483646 w 1207"/>
              <a:gd name="T89" fmla="*/ 2147483646 h 12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07" h="1206">
                <a:moveTo>
                  <a:pt x="603" y="603"/>
                </a:moveTo>
                <a:lnTo>
                  <a:pt x="1149" y="859"/>
                </a:lnTo>
                <a:lnTo>
                  <a:pt x="1140" y="878"/>
                </a:lnTo>
                <a:lnTo>
                  <a:pt x="1129" y="898"/>
                </a:lnTo>
                <a:lnTo>
                  <a:pt x="1118" y="916"/>
                </a:lnTo>
                <a:lnTo>
                  <a:pt x="1107" y="934"/>
                </a:lnTo>
                <a:lnTo>
                  <a:pt x="1095" y="952"/>
                </a:lnTo>
                <a:lnTo>
                  <a:pt x="1082" y="969"/>
                </a:lnTo>
                <a:lnTo>
                  <a:pt x="1069" y="985"/>
                </a:lnTo>
                <a:lnTo>
                  <a:pt x="1055" y="1002"/>
                </a:lnTo>
                <a:lnTo>
                  <a:pt x="1041" y="1017"/>
                </a:lnTo>
                <a:lnTo>
                  <a:pt x="1026" y="1033"/>
                </a:lnTo>
                <a:lnTo>
                  <a:pt x="1010" y="1047"/>
                </a:lnTo>
                <a:lnTo>
                  <a:pt x="994" y="1060"/>
                </a:lnTo>
                <a:lnTo>
                  <a:pt x="978" y="1074"/>
                </a:lnTo>
                <a:lnTo>
                  <a:pt x="961" y="1087"/>
                </a:lnTo>
                <a:lnTo>
                  <a:pt x="944" y="1099"/>
                </a:lnTo>
                <a:lnTo>
                  <a:pt x="926" y="1111"/>
                </a:lnTo>
                <a:lnTo>
                  <a:pt x="908" y="1121"/>
                </a:lnTo>
                <a:lnTo>
                  <a:pt x="890" y="1132"/>
                </a:lnTo>
                <a:lnTo>
                  <a:pt x="871" y="1142"/>
                </a:lnTo>
                <a:lnTo>
                  <a:pt x="852" y="1151"/>
                </a:lnTo>
                <a:lnTo>
                  <a:pt x="833" y="1159"/>
                </a:lnTo>
                <a:lnTo>
                  <a:pt x="812" y="1167"/>
                </a:lnTo>
                <a:lnTo>
                  <a:pt x="792" y="1174"/>
                </a:lnTo>
                <a:lnTo>
                  <a:pt x="772" y="1180"/>
                </a:lnTo>
                <a:lnTo>
                  <a:pt x="752" y="1186"/>
                </a:lnTo>
                <a:lnTo>
                  <a:pt x="731" y="1191"/>
                </a:lnTo>
                <a:lnTo>
                  <a:pt x="710" y="1195"/>
                </a:lnTo>
                <a:lnTo>
                  <a:pt x="689" y="1199"/>
                </a:lnTo>
                <a:lnTo>
                  <a:pt x="667" y="1202"/>
                </a:lnTo>
                <a:lnTo>
                  <a:pt x="646" y="1203"/>
                </a:lnTo>
                <a:lnTo>
                  <a:pt x="624" y="1205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  <a:lnTo>
                  <a:pt x="1206" y="604"/>
                </a:lnTo>
                <a:lnTo>
                  <a:pt x="1206" y="605"/>
                </a:lnTo>
                <a:lnTo>
                  <a:pt x="1206" y="606"/>
                </a:lnTo>
                <a:lnTo>
                  <a:pt x="1206" y="607"/>
                </a:lnTo>
                <a:lnTo>
                  <a:pt x="1206" y="608"/>
                </a:lnTo>
                <a:lnTo>
                  <a:pt x="1206" y="609"/>
                </a:lnTo>
                <a:lnTo>
                  <a:pt x="603" y="603"/>
                </a:lnTo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Freeform 9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2147483646 w 1207"/>
              <a:gd name="T87" fmla="*/ 2147483646 h 1206"/>
              <a:gd name="T88" fmla="*/ 2147483646 w 1207"/>
              <a:gd name="T89" fmla="*/ 2147483646 h 12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07" h="1206">
                <a:moveTo>
                  <a:pt x="603" y="603"/>
                </a:moveTo>
                <a:lnTo>
                  <a:pt x="1149" y="859"/>
                </a:lnTo>
                <a:lnTo>
                  <a:pt x="1140" y="878"/>
                </a:lnTo>
                <a:lnTo>
                  <a:pt x="1129" y="898"/>
                </a:lnTo>
                <a:lnTo>
                  <a:pt x="1118" y="916"/>
                </a:lnTo>
                <a:lnTo>
                  <a:pt x="1107" y="934"/>
                </a:lnTo>
                <a:lnTo>
                  <a:pt x="1095" y="952"/>
                </a:lnTo>
                <a:lnTo>
                  <a:pt x="1082" y="969"/>
                </a:lnTo>
                <a:lnTo>
                  <a:pt x="1069" y="985"/>
                </a:lnTo>
                <a:lnTo>
                  <a:pt x="1055" y="1002"/>
                </a:lnTo>
                <a:lnTo>
                  <a:pt x="1041" y="1017"/>
                </a:lnTo>
                <a:lnTo>
                  <a:pt x="1026" y="1033"/>
                </a:lnTo>
                <a:lnTo>
                  <a:pt x="1010" y="1047"/>
                </a:lnTo>
                <a:lnTo>
                  <a:pt x="994" y="1060"/>
                </a:lnTo>
                <a:lnTo>
                  <a:pt x="978" y="1074"/>
                </a:lnTo>
                <a:lnTo>
                  <a:pt x="961" y="1087"/>
                </a:lnTo>
                <a:lnTo>
                  <a:pt x="944" y="1099"/>
                </a:lnTo>
                <a:lnTo>
                  <a:pt x="926" y="1111"/>
                </a:lnTo>
                <a:lnTo>
                  <a:pt x="908" y="1121"/>
                </a:lnTo>
                <a:lnTo>
                  <a:pt x="890" y="1132"/>
                </a:lnTo>
                <a:lnTo>
                  <a:pt x="871" y="1142"/>
                </a:lnTo>
                <a:lnTo>
                  <a:pt x="852" y="1151"/>
                </a:lnTo>
                <a:lnTo>
                  <a:pt x="833" y="1159"/>
                </a:lnTo>
                <a:lnTo>
                  <a:pt x="812" y="1167"/>
                </a:lnTo>
                <a:lnTo>
                  <a:pt x="792" y="1174"/>
                </a:lnTo>
                <a:lnTo>
                  <a:pt x="772" y="1180"/>
                </a:lnTo>
                <a:lnTo>
                  <a:pt x="752" y="1186"/>
                </a:lnTo>
                <a:lnTo>
                  <a:pt x="731" y="1191"/>
                </a:lnTo>
                <a:lnTo>
                  <a:pt x="710" y="1195"/>
                </a:lnTo>
                <a:lnTo>
                  <a:pt x="689" y="1199"/>
                </a:lnTo>
                <a:lnTo>
                  <a:pt x="667" y="1202"/>
                </a:lnTo>
                <a:lnTo>
                  <a:pt x="646" y="1203"/>
                </a:lnTo>
                <a:lnTo>
                  <a:pt x="624" y="1205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  <a:lnTo>
                  <a:pt x="1206" y="604"/>
                </a:lnTo>
                <a:lnTo>
                  <a:pt x="1206" y="605"/>
                </a:lnTo>
                <a:lnTo>
                  <a:pt x="1206" y="606"/>
                </a:lnTo>
                <a:lnTo>
                  <a:pt x="1206" y="607"/>
                </a:lnTo>
                <a:lnTo>
                  <a:pt x="1206" y="608"/>
                </a:lnTo>
                <a:lnTo>
                  <a:pt x="1206" y="609"/>
                </a:lnTo>
                <a:lnTo>
                  <a:pt x="603" y="60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Freeform 10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2147483646 w 1207"/>
              <a:gd name="T87" fmla="*/ 2147483646 h 1206"/>
              <a:gd name="T88" fmla="*/ 2147483646 w 1207"/>
              <a:gd name="T89" fmla="*/ 2147483646 h 12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07" h="1206">
                <a:moveTo>
                  <a:pt x="603" y="603"/>
                </a:moveTo>
                <a:lnTo>
                  <a:pt x="853" y="1151"/>
                </a:lnTo>
                <a:lnTo>
                  <a:pt x="845" y="1154"/>
                </a:lnTo>
                <a:lnTo>
                  <a:pt x="838" y="1157"/>
                </a:lnTo>
                <a:lnTo>
                  <a:pt x="830" y="1160"/>
                </a:lnTo>
                <a:lnTo>
                  <a:pt x="823" y="1163"/>
                </a:lnTo>
                <a:lnTo>
                  <a:pt x="816" y="1166"/>
                </a:lnTo>
                <a:lnTo>
                  <a:pt x="809" y="1168"/>
                </a:lnTo>
                <a:lnTo>
                  <a:pt x="801" y="1171"/>
                </a:lnTo>
                <a:lnTo>
                  <a:pt x="793" y="1173"/>
                </a:lnTo>
                <a:lnTo>
                  <a:pt x="786" y="1176"/>
                </a:lnTo>
                <a:lnTo>
                  <a:pt x="778" y="1178"/>
                </a:lnTo>
                <a:lnTo>
                  <a:pt x="770" y="1180"/>
                </a:lnTo>
                <a:lnTo>
                  <a:pt x="762" y="1182"/>
                </a:lnTo>
                <a:lnTo>
                  <a:pt x="755" y="1185"/>
                </a:lnTo>
                <a:lnTo>
                  <a:pt x="747" y="1187"/>
                </a:lnTo>
                <a:lnTo>
                  <a:pt x="739" y="1189"/>
                </a:lnTo>
                <a:lnTo>
                  <a:pt x="731" y="1190"/>
                </a:lnTo>
                <a:lnTo>
                  <a:pt x="723" y="1192"/>
                </a:lnTo>
                <a:lnTo>
                  <a:pt x="715" y="1194"/>
                </a:lnTo>
                <a:lnTo>
                  <a:pt x="707" y="1195"/>
                </a:lnTo>
                <a:lnTo>
                  <a:pt x="699" y="1197"/>
                </a:lnTo>
                <a:lnTo>
                  <a:pt x="691" y="1198"/>
                </a:lnTo>
                <a:lnTo>
                  <a:pt x="683" y="1199"/>
                </a:lnTo>
                <a:lnTo>
                  <a:pt x="675" y="1200"/>
                </a:lnTo>
                <a:lnTo>
                  <a:pt x="667" y="1201"/>
                </a:lnTo>
                <a:lnTo>
                  <a:pt x="659" y="1202"/>
                </a:lnTo>
                <a:lnTo>
                  <a:pt x="651" y="1203"/>
                </a:lnTo>
                <a:lnTo>
                  <a:pt x="642" y="1203"/>
                </a:lnTo>
                <a:lnTo>
                  <a:pt x="634" y="1204"/>
                </a:lnTo>
                <a:lnTo>
                  <a:pt x="626" y="1205"/>
                </a:lnTo>
                <a:lnTo>
                  <a:pt x="619" y="1205"/>
                </a:lnTo>
                <a:lnTo>
                  <a:pt x="611" y="1205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  <a:lnTo>
                  <a:pt x="1206" y="604"/>
                </a:lnTo>
                <a:lnTo>
                  <a:pt x="1206" y="605"/>
                </a:lnTo>
                <a:lnTo>
                  <a:pt x="1206" y="606"/>
                </a:lnTo>
                <a:lnTo>
                  <a:pt x="1206" y="607"/>
                </a:lnTo>
                <a:lnTo>
                  <a:pt x="1206" y="608"/>
                </a:lnTo>
                <a:lnTo>
                  <a:pt x="1206" y="609"/>
                </a:lnTo>
                <a:lnTo>
                  <a:pt x="603" y="603"/>
                </a:lnTo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Freeform 11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2147483646 w 1207"/>
              <a:gd name="T87" fmla="*/ 2147483646 h 1206"/>
              <a:gd name="T88" fmla="*/ 2147483646 w 1207"/>
              <a:gd name="T89" fmla="*/ 2147483646 h 12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07" h="1206">
                <a:moveTo>
                  <a:pt x="603" y="603"/>
                </a:moveTo>
                <a:lnTo>
                  <a:pt x="853" y="1151"/>
                </a:lnTo>
                <a:lnTo>
                  <a:pt x="845" y="1154"/>
                </a:lnTo>
                <a:lnTo>
                  <a:pt x="838" y="1157"/>
                </a:lnTo>
                <a:lnTo>
                  <a:pt x="830" y="1160"/>
                </a:lnTo>
                <a:lnTo>
                  <a:pt x="823" y="1163"/>
                </a:lnTo>
                <a:lnTo>
                  <a:pt x="816" y="1166"/>
                </a:lnTo>
                <a:lnTo>
                  <a:pt x="809" y="1168"/>
                </a:lnTo>
                <a:lnTo>
                  <a:pt x="801" y="1171"/>
                </a:lnTo>
                <a:lnTo>
                  <a:pt x="793" y="1173"/>
                </a:lnTo>
                <a:lnTo>
                  <a:pt x="786" y="1176"/>
                </a:lnTo>
                <a:lnTo>
                  <a:pt x="778" y="1178"/>
                </a:lnTo>
                <a:lnTo>
                  <a:pt x="770" y="1180"/>
                </a:lnTo>
                <a:lnTo>
                  <a:pt x="762" y="1182"/>
                </a:lnTo>
                <a:lnTo>
                  <a:pt x="755" y="1185"/>
                </a:lnTo>
                <a:lnTo>
                  <a:pt x="747" y="1187"/>
                </a:lnTo>
                <a:lnTo>
                  <a:pt x="739" y="1189"/>
                </a:lnTo>
                <a:lnTo>
                  <a:pt x="731" y="1190"/>
                </a:lnTo>
                <a:lnTo>
                  <a:pt x="723" y="1192"/>
                </a:lnTo>
                <a:lnTo>
                  <a:pt x="715" y="1194"/>
                </a:lnTo>
                <a:lnTo>
                  <a:pt x="707" y="1195"/>
                </a:lnTo>
                <a:lnTo>
                  <a:pt x="699" y="1197"/>
                </a:lnTo>
                <a:lnTo>
                  <a:pt x="691" y="1198"/>
                </a:lnTo>
                <a:lnTo>
                  <a:pt x="683" y="1199"/>
                </a:lnTo>
                <a:lnTo>
                  <a:pt x="675" y="1200"/>
                </a:lnTo>
                <a:lnTo>
                  <a:pt x="667" y="1201"/>
                </a:lnTo>
                <a:lnTo>
                  <a:pt x="659" y="1202"/>
                </a:lnTo>
                <a:lnTo>
                  <a:pt x="651" y="1203"/>
                </a:lnTo>
                <a:lnTo>
                  <a:pt x="642" y="1203"/>
                </a:lnTo>
                <a:lnTo>
                  <a:pt x="634" y="1204"/>
                </a:lnTo>
                <a:lnTo>
                  <a:pt x="626" y="1205"/>
                </a:lnTo>
                <a:lnTo>
                  <a:pt x="619" y="1205"/>
                </a:lnTo>
                <a:lnTo>
                  <a:pt x="611" y="1205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  <a:lnTo>
                  <a:pt x="1206" y="604"/>
                </a:lnTo>
                <a:lnTo>
                  <a:pt x="1206" y="605"/>
                </a:lnTo>
                <a:lnTo>
                  <a:pt x="1206" y="606"/>
                </a:lnTo>
                <a:lnTo>
                  <a:pt x="1206" y="607"/>
                </a:lnTo>
                <a:lnTo>
                  <a:pt x="1206" y="608"/>
                </a:lnTo>
                <a:lnTo>
                  <a:pt x="1206" y="609"/>
                </a:lnTo>
                <a:lnTo>
                  <a:pt x="603" y="60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Freeform 12"/>
          <p:cNvSpPr>
            <a:spLocks/>
          </p:cNvSpPr>
          <p:nvPr/>
        </p:nvSpPr>
        <p:spPr bwMode="auto">
          <a:xfrm>
            <a:off x="4874725" y="2278063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2147483646 w 1207"/>
              <a:gd name="T87" fmla="*/ 2147483646 h 1206"/>
              <a:gd name="T88" fmla="*/ 2147483646 w 1207"/>
              <a:gd name="T89" fmla="*/ 2147483646 h 12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07" h="1206">
                <a:moveTo>
                  <a:pt x="603" y="603"/>
                </a:moveTo>
                <a:lnTo>
                  <a:pt x="739" y="1188"/>
                </a:lnTo>
                <a:lnTo>
                  <a:pt x="735" y="1190"/>
                </a:lnTo>
                <a:lnTo>
                  <a:pt x="731" y="1190"/>
                </a:lnTo>
                <a:lnTo>
                  <a:pt x="727" y="1191"/>
                </a:lnTo>
                <a:lnTo>
                  <a:pt x="723" y="1192"/>
                </a:lnTo>
                <a:lnTo>
                  <a:pt x="719" y="1192"/>
                </a:lnTo>
                <a:lnTo>
                  <a:pt x="715" y="1194"/>
                </a:lnTo>
                <a:lnTo>
                  <a:pt x="710" y="1195"/>
                </a:lnTo>
                <a:lnTo>
                  <a:pt x="706" y="1195"/>
                </a:lnTo>
                <a:lnTo>
                  <a:pt x="702" y="1196"/>
                </a:lnTo>
                <a:lnTo>
                  <a:pt x="698" y="1197"/>
                </a:lnTo>
                <a:lnTo>
                  <a:pt x="693" y="1197"/>
                </a:lnTo>
                <a:lnTo>
                  <a:pt x="689" y="1198"/>
                </a:lnTo>
                <a:lnTo>
                  <a:pt x="685" y="1198"/>
                </a:lnTo>
                <a:lnTo>
                  <a:pt x="680" y="1199"/>
                </a:lnTo>
                <a:lnTo>
                  <a:pt x="676" y="1200"/>
                </a:lnTo>
                <a:lnTo>
                  <a:pt x="672" y="1200"/>
                </a:lnTo>
                <a:lnTo>
                  <a:pt x="667" y="1201"/>
                </a:lnTo>
                <a:lnTo>
                  <a:pt x="663" y="1201"/>
                </a:lnTo>
                <a:lnTo>
                  <a:pt x="659" y="1202"/>
                </a:lnTo>
                <a:lnTo>
                  <a:pt x="654" y="1202"/>
                </a:lnTo>
                <a:lnTo>
                  <a:pt x="650" y="1202"/>
                </a:lnTo>
                <a:lnTo>
                  <a:pt x="646" y="1203"/>
                </a:lnTo>
                <a:lnTo>
                  <a:pt x="641" y="1203"/>
                </a:lnTo>
                <a:lnTo>
                  <a:pt x="637" y="1204"/>
                </a:lnTo>
                <a:lnTo>
                  <a:pt x="632" y="1204"/>
                </a:lnTo>
                <a:lnTo>
                  <a:pt x="628" y="1205"/>
                </a:lnTo>
                <a:lnTo>
                  <a:pt x="624" y="1205"/>
                </a:lnTo>
                <a:lnTo>
                  <a:pt x="619" y="1205"/>
                </a:lnTo>
                <a:lnTo>
                  <a:pt x="615" y="1205"/>
                </a:lnTo>
                <a:lnTo>
                  <a:pt x="611" y="1205"/>
                </a:lnTo>
                <a:lnTo>
                  <a:pt x="607" y="1205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  <a:lnTo>
                  <a:pt x="1206" y="604"/>
                </a:lnTo>
                <a:lnTo>
                  <a:pt x="1206" y="605"/>
                </a:lnTo>
                <a:lnTo>
                  <a:pt x="1206" y="606"/>
                </a:lnTo>
                <a:lnTo>
                  <a:pt x="1206" y="607"/>
                </a:lnTo>
                <a:lnTo>
                  <a:pt x="1206" y="608"/>
                </a:lnTo>
                <a:lnTo>
                  <a:pt x="1206" y="609"/>
                </a:lnTo>
                <a:lnTo>
                  <a:pt x="603" y="603"/>
                </a:lnTo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Freeform 13"/>
          <p:cNvSpPr>
            <a:spLocks/>
          </p:cNvSpPr>
          <p:nvPr/>
        </p:nvSpPr>
        <p:spPr bwMode="auto">
          <a:xfrm>
            <a:off x="4851400" y="2270125"/>
            <a:ext cx="2554288" cy="1435100"/>
          </a:xfrm>
          <a:custGeom>
            <a:avLst/>
            <a:gdLst>
              <a:gd name="T0" fmla="*/ 2147483646 w 1207"/>
              <a:gd name="T1" fmla="*/ 2147483646 h 1206"/>
              <a:gd name="T2" fmla="*/ 2147483646 w 1207"/>
              <a:gd name="T3" fmla="*/ 2147483646 h 1206"/>
              <a:gd name="T4" fmla="*/ 2147483646 w 1207"/>
              <a:gd name="T5" fmla="*/ 2147483646 h 1206"/>
              <a:gd name="T6" fmla="*/ 2147483646 w 1207"/>
              <a:gd name="T7" fmla="*/ 2147483646 h 1206"/>
              <a:gd name="T8" fmla="*/ 2147483646 w 1207"/>
              <a:gd name="T9" fmla="*/ 2147483646 h 1206"/>
              <a:gd name="T10" fmla="*/ 2147483646 w 1207"/>
              <a:gd name="T11" fmla="*/ 2147483646 h 1206"/>
              <a:gd name="T12" fmla="*/ 2147483646 w 1207"/>
              <a:gd name="T13" fmla="*/ 2147483646 h 1206"/>
              <a:gd name="T14" fmla="*/ 2147483646 w 1207"/>
              <a:gd name="T15" fmla="*/ 2147483646 h 1206"/>
              <a:gd name="T16" fmla="*/ 2147483646 w 1207"/>
              <a:gd name="T17" fmla="*/ 2147483646 h 1206"/>
              <a:gd name="T18" fmla="*/ 2147483646 w 1207"/>
              <a:gd name="T19" fmla="*/ 2147483646 h 1206"/>
              <a:gd name="T20" fmla="*/ 2147483646 w 1207"/>
              <a:gd name="T21" fmla="*/ 2147483646 h 1206"/>
              <a:gd name="T22" fmla="*/ 2147483646 w 1207"/>
              <a:gd name="T23" fmla="*/ 2147483646 h 1206"/>
              <a:gd name="T24" fmla="*/ 2147483646 w 1207"/>
              <a:gd name="T25" fmla="*/ 2147483646 h 1206"/>
              <a:gd name="T26" fmla="*/ 2147483646 w 1207"/>
              <a:gd name="T27" fmla="*/ 2147483646 h 1206"/>
              <a:gd name="T28" fmla="*/ 2147483646 w 1207"/>
              <a:gd name="T29" fmla="*/ 2147483646 h 1206"/>
              <a:gd name="T30" fmla="*/ 2147483646 w 1207"/>
              <a:gd name="T31" fmla="*/ 2147483646 h 1206"/>
              <a:gd name="T32" fmla="*/ 2147483646 w 1207"/>
              <a:gd name="T33" fmla="*/ 2147483646 h 1206"/>
              <a:gd name="T34" fmla="*/ 2147483646 w 1207"/>
              <a:gd name="T35" fmla="*/ 2147483646 h 1206"/>
              <a:gd name="T36" fmla="*/ 2147483646 w 1207"/>
              <a:gd name="T37" fmla="*/ 2147483646 h 1206"/>
              <a:gd name="T38" fmla="*/ 2147483646 w 1207"/>
              <a:gd name="T39" fmla="*/ 2147483646 h 1206"/>
              <a:gd name="T40" fmla="*/ 2147483646 w 1207"/>
              <a:gd name="T41" fmla="*/ 2147483646 h 1206"/>
              <a:gd name="T42" fmla="*/ 0 w 1207"/>
              <a:gd name="T43" fmla="*/ 2147483646 h 1206"/>
              <a:gd name="T44" fmla="*/ 2147483646 w 1207"/>
              <a:gd name="T45" fmla="*/ 2147483646 h 1206"/>
              <a:gd name="T46" fmla="*/ 2147483646 w 1207"/>
              <a:gd name="T47" fmla="*/ 2147483646 h 1206"/>
              <a:gd name="T48" fmla="*/ 2147483646 w 1207"/>
              <a:gd name="T49" fmla="*/ 2147483646 h 1206"/>
              <a:gd name="T50" fmla="*/ 2147483646 w 1207"/>
              <a:gd name="T51" fmla="*/ 2147483646 h 1206"/>
              <a:gd name="T52" fmla="*/ 2147483646 w 1207"/>
              <a:gd name="T53" fmla="*/ 2147483646 h 1206"/>
              <a:gd name="T54" fmla="*/ 2147483646 w 1207"/>
              <a:gd name="T55" fmla="*/ 2147483646 h 1206"/>
              <a:gd name="T56" fmla="*/ 2147483646 w 1207"/>
              <a:gd name="T57" fmla="*/ 2147483646 h 1206"/>
              <a:gd name="T58" fmla="*/ 2147483646 w 1207"/>
              <a:gd name="T59" fmla="*/ 2147483646 h 1206"/>
              <a:gd name="T60" fmla="*/ 2147483646 w 1207"/>
              <a:gd name="T61" fmla="*/ 2147483646 h 1206"/>
              <a:gd name="T62" fmla="*/ 2147483646 w 1207"/>
              <a:gd name="T63" fmla="*/ 2147483646 h 1206"/>
              <a:gd name="T64" fmla="*/ 2147483646 w 1207"/>
              <a:gd name="T65" fmla="*/ 2147483646 h 1206"/>
              <a:gd name="T66" fmla="*/ 2147483646 w 1207"/>
              <a:gd name="T67" fmla="*/ 2147483646 h 1206"/>
              <a:gd name="T68" fmla="*/ 2147483646 w 1207"/>
              <a:gd name="T69" fmla="*/ 2147483646 h 1206"/>
              <a:gd name="T70" fmla="*/ 2147483646 w 1207"/>
              <a:gd name="T71" fmla="*/ 2147483646 h 1206"/>
              <a:gd name="T72" fmla="*/ 2147483646 w 1207"/>
              <a:gd name="T73" fmla="*/ 2147483646 h 1206"/>
              <a:gd name="T74" fmla="*/ 2147483646 w 1207"/>
              <a:gd name="T75" fmla="*/ 2147483646 h 1206"/>
              <a:gd name="T76" fmla="*/ 2147483646 w 1207"/>
              <a:gd name="T77" fmla="*/ 2147483646 h 1206"/>
              <a:gd name="T78" fmla="*/ 2147483646 w 1207"/>
              <a:gd name="T79" fmla="*/ 2147483646 h 1206"/>
              <a:gd name="T80" fmla="*/ 2147483646 w 1207"/>
              <a:gd name="T81" fmla="*/ 2147483646 h 1206"/>
              <a:gd name="T82" fmla="*/ 2147483646 w 1207"/>
              <a:gd name="T83" fmla="*/ 2147483646 h 1206"/>
              <a:gd name="T84" fmla="*/ 2147483646 w 1207"/>
              <a:gd name="T85" fmla="*/ 2147483646 h 1206"/>
              <a:gd name="T86" fmla="*/ 2147483646 w 1207"/>
              <a:gd name="T87" fmla="*/ 2147483646 h 1206"/>
              <a:gd name="T88" fmla="*/ 2147483646 w 1207"/>
              <a:gd name="T89" fmla="*/ 2147483646 h 120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07" h="1206">
                <a:moveTo>
                  <a:pt x="603" y="603"/>
                </a:moveTo>
                <a:lnTo>
                  <a:pt x="739" y="1188"/>
                </a:lnTo>
                <a:lnTo>
                  <a:pt x="735" y="1190"/>
                </a:lnTo>
                <a:lnTo>
                  <a:pt x="731" y="1190"/>
                </a:lnTo>
                <a:lnTo>
                  <a:pt x="727" y="1191"/>
                </a:lnTo>
                <a:lnTo>
                  <a:pt x="723" y="1192"/>
                </a:lnTo>
                <a:lnTo>
                  <a:pt x="719" y="1192"/>
                </a:lnTo>
                <a:lnTo>
                  <a:pt x="715" y="1194"/>
                </a:lnTo>
                <a:lnTo>
                  <a:pt x="710" y="1195"/>
                </a:lnTo>
                <a:lnTo>
                  <a:pt x="706" y="1195"/>
                </a:lnTo>
                <a:lnTo>
                  <a:pt x="702" y="1196"/>
                </a:lnTo>
                <a:lnTo>
                  <a:pt x="698" y="1197"/>
                </a:lnTo>
                <a:lnTo>
                  <a:pt x="693" y="1197"/>
                </a:lnTo>
                <a:lnTo>
                  <a:pt x="689" y="1198"/>
                </a:lnTo>
                <a:lnTo>
                  <a:pt x="685" y="1198"/>
                </a:lnTo>
                <a:lnTo>
                  <a:pt x="680" y="1199"/>
                </a:lnTo>
                <a:lnTo>
                  <a:pt x="676" y="1200"/>
                </a:lnTo>
                <a:lnTo>
                  <a:pt x="672" y="1200"/>
                </a:lnTo>
                <a:lnTo>
                  <a:pt x="667" y="1201"/>
                </a:lnTo>
                <a:lnTo>
                  <a:pt x="663" y="1201"/>
                </a:lnTo>
                <a:lnTo>
                  <a:pt x="659" y="1202"/>
                </a:lnTo>
                <a:lnTo>
                  <a:pt x="654" y="1202"/>
                </a:lnTo>
                <a:lnTo>
                  <a:pt x="650" y="1202"/>
                </a:lnTo>
                <a:lnTo>
                  <a:pt x="646" y="1203"/>
                </a:lnTo>
                <a:lnTo>
                  <a:pt x="641" y="1203"/>
                </a:lnTo>
                <a:lnTo>
                  <a:pt x="637" y="1204"/>
                </a:lnTo>
                <a:lnTo>
                  <a:pt x="632" y="1204"/>
                </a:lnTo>
                <a:lnTo>
                  <a:pt x="628" y="1205"/>
                </a:lnTo>
                <a:lnTo>
                  <a:pt x="624" y="1205"/>
                </a:lnTo>
                <a:lnTo>
                  <a:pt x="619" y="1205"/>
                </a:lnTo>
                <a:lnTo>
                  <a:pt x="615" y="1205"/>
                </a:lnTo>
                <a:lnTo>
                  <a:pt x="611" y="1205"/>
                </a:lnTo>
                <a:lnTo>
                  <a:pt x="607" y="1205"/>
                </a:lnTo>
                <a:lnTo>
                  <a:pt x="603" y="1205"/>
                </a:lnTo>
                <a:lnTo>
                  <a:pt x="572" y="1204"/>
                </a:lnTo>
                <a:lnTo>
                  <a:pt x="541" y="1202"/>
                </a:lnTo>
                <a:lnTo>
                  <a:pt x="511" y="1198"/>
                </a:lnTo>
                <a:lnTo>
                  <a:pt x="481" y="1192"/>
                </a:lnTo>
                <a:lnTo>
                  <a:pt x="452" y="1186"/>
                </a:lnTo>
                <a:lnTo>
                  <a:pt x="423" y="1178"/>
                </a:lnTo>
                <a:lnTo>
                  <a:pt x="395" y="1168"/>
                </a:lnTo>
                <a:lnTo>
                  <a:pt x="368" y="1157"/>
                </a:lnTo>
                <a:lnTo>
                  <a:pt x="341" y="1146"/>
                </a:lnTo>
                <a:lnTo>
                  <a:pt x="316" y="1132"/>
                </a:lnTo>
                <a:lnTo>
                  <a:pt x="290" y="1118"/>
                </a:lnTo>
                <a:lnTo>
                  <a:pt x="265" y="1102"/>
                </a:lnTo>
                <a:lnTo>
                  <a:pt x="242" y="1085"/>
                </a:lnTo>
                <a:lnTo>
                  <a:pt x="219" y="1067"/>
                </a:lnTo>
                <a:lnTo>
                  <a:pt x="197" y="1048"/>
                </a:lnTo>
                <a:lnTo>
                  <a:pt x="176" y="1028"/>
                </a:lnTo>
                <a:lnTo>
                  <a:pt x="156" y="1007"/>
                </a:lnTo>
                <a:lnTo>
                  <a:pt x="138" y="985"/>
                </a:lnTo>
                <a:lnTo>
                  <a:pt x="120" y="963"/>
                </a:lnTo>
                <a:lnTo>
                  <a:pt x="102" y="939"/>
                </a:lnTo>
                <a:lnTo>
                  <a:pt x="87" y="915"/>
                </a:lnTo>
                <a:lnTo>
                  <a:pt x="72" y="889"/>
                </a:lnTo>
                <a:lnTo>
                  <a:pt x="59" y="863"/>
                </a:lnTo>
                <a:lnTo>
                  <a:pt x="47" y="837"/>
                </a:lnTo>
                <a:lnTo>
                  <a:pt x="36" y="810"/>
                </a:lnTo>
                <a:lnTo>
                  <a:pt x="26" y="782"/>
                </a:lnTo>
                <a:lnTo>
                  <a:pt x="18" y="753"/>
                </a:lnTo>
                <a:lnTo>
                  <a:pt x="12" y="723"/>
                </a:lnTo>
                <a:lnTo>
                  <a:pt x="6" y="694"/>
                </a:lnTo>
                <a:lnTo>
                  <a:pt x="3" y="664"/>
                </a:lnTo>
                <a:lnTo>
                  <a:pt x="0" y="634"/>
                </a:lnTo>
                <a:lnTo>
                  <a:pt x="0" y="603"/>
                </a:lnTo>
                <a:lnTo>
                  <a:pt x="0" y="571"/>
                </a:lnTo>
                <a:lnTo>
                  <a:pt x="3" y="541"/>
                </a:lnTo>
                <a:lnTo>
                  <a:pt x="6" y="511"/>
                </a:lnTo>
                <a:lnTo>
                  <a:pt x="12" y="482"/>
                </a:lnTo>
                <a:lnTo>
                  <a:pt x="18" y="452"/>
                </a:lnTo>
                <a:lnTo>
                  <a:pt x="26" y="424"/>
                </a:lnTo>
                <a:lnTo>
                  <a:pt x="36" y="396"/>
                </a:lnTo>
                <a:lnTo>
                  <a:pt x="47" y="369"/>
                </a:lnTo>
                <a:lnTo>
                  <a:pt x="59" y="342"/>
                </a:lnTo>
                <a:lnTo>
                  <a:pt x="72" y="316"/>
                </a:lnTo>
                <a:lnTo>
                  <a:pt x="87" y="290"/>
                </a:lnTo>
                <a:lnTo>
                  <a:pt x="102" y="266"/>
                </a:lnTo>
                <a:lnTo>
                  <a:pt x="120" y="242"/>
                </a:lnTo>
                <a:lnTo>
                  <a:pt x="138" y="220"/>
                </a:lnTo>
                <a:lnTo>
                  <a:pt x="156" y="198"/>
                </a:lnTo>
                <a:lnTo>
                  <a:pt x="176" y="177"/>
                </a:lnTo>
                <a:lnTo>
                  <a:pt x="197" y="157"/>
                </a:lnTo>
                <a:lnTo>
                  <a:pt x="219" y="138"/>
                </a:lnTo>
                <a:lnTo>
                  <a:pt x="242" y="120"/>
                </a:lnTo>
                <a:lnTo>
                  <a:pt x="265" y="103"/>
                </a:lnTo>
                <a:lnTo>
                  <a:pt x="290" y="87"/>
                </a:lnTo>
                <a:lnTo>
                  <a:pt x="316" y="73"/>
                </a:lnTo>
                <a:lnTo>
                  <a:pt x="341" y="60"/>
                </a:lnTo>
                <a:lnTo>
                  <a:pt x="368" y="48"/>
                </a:lnTo>
                <a:lnTo>
                  <a:pt x="395" y="37"/>
                </a:lnTo>
                <a:lnTo>
                  <a:pt x="423" y="27"/>
                </a:lnTo>
                <a:lnTo>
                  <a:pt x="452" y="19"/>
                </a:lnTo>
                <a:lnTo>
                  <a:pt x="481" y="13"/>
                </a:lnTo>
                <a:lnTo>
                  <a:pt x="511" y="7"/>
                </a:lnTo>
                <a:lnTo>
                  <a:pt x="541" y="4"/>
                </a:lnTo>
                <a:lnTo>
                  <a:pt x="572" y="1"/>
                </a:lnTo>
                <a:lnTo>
                  <a:pt x="603" y="0"/>
                </a:lnTo>
                <a:lnTo>
                  <a:pt x="634" y="1"/>
                </a:lnTo>
                <a:lnTo>
                  <a:pt x="664" y="4"/>
                </a:lnTo>
                <a:lnTo>
                  <a:pt x="694" y="7"/>
                </a:lnTo>
                <a:lnTo>
                  <a:pt x="724" y="13"/>
                </a:lnTo>
                <a:lnTo>
                  <a:pt x="753" y="19"/>
                </a:lnTo>
                <a:lnTo>
                  <a:pt x="782" y="27"/>
                </a:lnTo>
                <a:lnTo>
                  <a:pt x="810" y="37"/>
                </a:lnTo>
                <a:lnTo>
                  <a:pt x="837" y="48"/>
                </a:lnTo>
                <a:lnTo>
                  <a:pt x="863" y="60"/>
                </a:lnTo>
                <a:lnTo>
                  <a:pt x="890" y="73"/>
                </a:lnTo>
                <a:lnTo>
                  <a:pt x="915" y="87"/>
                </a:lnTo>
                <a:lnTo>
                  <a:pt x="940" y="103"/>
                </a:lnTo>
                <a:lnTo>
                  <a:pt x="963" y="120"/>
                </a:lnTo>
                <a:lnTo>
                  <a:pt x="986" y="138"/>
                </a:lnTo>
                <a:lnTo>
                  <a:pt x="1008" y="157"/>
                </a:lnTo>
                <a:lnTo>
                  <a:pt x="1029" y="177"/>
                </a:lnTo>
                <a:lnTo>
                  <a:pt x="1049" y="198"/>
                </a:lnTo>
                <a:lnTo>
                  <a:pt x="1068" y="220"/>
                </a:lnTo>
                <a:lnTo>
                  <a:pt x="1086" y="242"/>
                </a:lnTo>
                <a:lnTo>
                  <a:pt x="1103" y="266"/>
                </a:lnTo>
                <a:lnTo>
                  <a:pt x="1118" y="290"/>
                </a:lnTo>
                <a:lnTo>
                  <a:pt x="1133" y="316"/>
                </a:lnTo>
                <a:lnTo>
                  <a:pt x="1146" y="342"/>
                </a:lnTo>
                <a:lnTo>
                  <a:pt x="1159" y="369"/>
                </a:lnTo>
                <a:lnTo>
                  <a:pt x="1169" y="396"/>
                </a:lnTo>
                <a:lnTo>
                  <a:pt x="1179" y="424"/>
                </a:lnTo>
                <a:lnTo>
                  <a:pt x="1187" y="452"/>
                </a:lnTo>
                <a:lnTo>
                  <a:pt x="1194" y="482"/>
                </a:lnTo>
                <a:lnTo>
                  <a:pt x="1199" y="511"/>
                </a:lnTo>
                <a:lnTo>
                  <a:pt x="1202" y="541"/>
                </a:lnTo>
                <a:lnTo>
                  <a:pt x="1205" y="571"/>
                </a:lnTo>
                <a:lnTo>
                  <a:pt x="1206" y="603"/>
                </a:lnTo>
                <a:lnTo>
                  <a:pt x="1206" y="604"/>
                </a:lnTo>
                <a:lnTo>
                  <a:pt x="1206" y="605"/>
                </a:lnTo>
                <a:lnTo>
                  <a:pt x="1206" y="606"/>
                </a:lnTo>
                <a:lnTo>
                  <a:pt x="1206" y="607"/>
                </a:lnTo>
                <a:lnTo>
                  <a:pt x="1206" y="608"/>
                </a:lnTo>
                <a:lnTo>
                  <a:pt x="1206" y="609"/>
                </a:lnTo>
                <a:lnTo>
                  <a:pt x="603" y="603"/>
                </a:ln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Freeform 14"/>
          <p:cNvSpPr>
            <a:spLocks/>
          </p:cNvSpPr>
          <p:nvPr/>
        </p:nvSpPr>
        <p:spPr bwMode="auto">
          <a:xfrm>
            <a:off x="4922838" y="2346325"/>
            <a:ext cx="679450" cy="125413"/>
          </a:xfrm>
          <a:custGeom>
            <a:avLst/>
            <a:gdLst>
              <a:gd name="T0" fmla="*/ 0 w 321"/>
              <a:gd name="T1" fmla="*/ 0 h 106"/>
              <a:gd name="T2" fmla="*/ 2147483646 w 321"/>
              <a:gd name="T3" fmla="*/ 0 h 106"/>
              <a:gd name="T4" fmla="*/ 2147483646 w 321"/>
              <a:gd name="T5" fmla="*/ 2147483646 h 1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1" h="106">
                <a:moveTo>
                  <a:pt x="0" y="0"/>
                </a:moveTo>
                <a:lnTo>
                  <a:pt x="215" y="0"/>
                </a:lnTo>
                <a:lnTo>
                  <a:pt x="320" y="10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Freeform 15"/>
          <p:cNvSpPr>
            <a:spLocks/>
          </p:cNvSpPr>
          <p:nvPr/>
        </p:nvSpPr>
        <p:spPr bwMode="auto">
          <a:xfrm>
            <a:off x="7245350" y="2995613"/>
            <a:ext cx="674688" cy="123825"/>
          </a:xfrm>
          <a:custGeom>
            <a:avLst/>
            <a:gdLst>
              <a:gd name="T0" fmla="*/ 2147483646 w 319"/>
              <a:gd name="T1" fmla="*/ 0 h 105"/>
              <a:gd name="T2" fmla="*/ 2147483646 w 319"/>
              <a:gd name="T3" fmla="*/ 0 h 105"/>
              <a:gd name="T4" fmla="*/ 0 w 319"/>
              <a:gd name="T5" fmla="*/ 2147483646 h 1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9" h="105">
                <a:moveTo>
                  <a:pt x="318" y="0"/>
                </a:moveTo>
                <a:lnTo>
                  <a:pt x="104" y="0"/>
                </a:lnTo>
                <a:lnTo>
                  <a:pt x="0" y="1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Freeform 16"/>
          <p:cNvSpPr>
            <a:spLocks/>
          </p:cNvSpPr>
          <p:nvPr/>
        </p:nvSpPr>
        <p:spPr bwMode="auto">
          <a:xfrm>
            <a:off x="7023100" y="3346450"/>
            <a:ext cx="676275" cy="125413"/>
          </a:xfrm>
          <a:custGeom>
            <a:avLst/>
            <a:gdLst>
              <a:gd name="T0" fmla="*/ 2147483646 w 320"/>
              <a:gd name="T1" fmla="*/ 2147483646 h 105"/>
              <a:gd name="T2" fmla="*/ 2147483646 w 320"/>
              <a:gd name="T3" fmla="*/ 2147483646 h 105"/>
              <a:gd name="T4" fmla="*/ 0 w 320"/>
              <a:gd name="T5" fmla="*/ 0 h 1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0" h="105">
                <a:moveTo>
                  <a:pt x="319" y="104"/>
                </a:moveTo>
                <a:lnTo>
                  <a:pt x="105" y="10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4252913" y="2208213"/>
            <a:ext cx="5889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</a:rPr>
              <a:t>71%</a:t>
            </a: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7502525" y="3295650"/>
            <a:ext cx="644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</a:rPr>
              <a:t> 19%</a:t>
            </a:r>
          </a:p>
        </p:txBody>
      </p:sp>
      <p:sp>
        <p:nvSpPr>
          <p:cNvPr id="20500" name="Rectangle 19"/>
          <p:cNvSpPr>
            <a:spLocks noChangeArrowheads="1"/>
          </p:cNvSpPr>
          <p:nvPr/>
        </p:nvSpPr>
        <p:spPr bwMode="auto">
          <a:xfrm>
            <a:off x="7807325" y="2836863"/>
            <a:ext cx="593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</a:rPr>
              <a:t>10%</a:t>
            </a:r>
          </a:p>
        </p:txBody>
      </p:sp>
      <p:sp>
        <p:nvSpPr>
          <p:cNvPr id="20501" name="Rectangle 20"/>
          <p:cNvSpPr>
            <a:spLocks noChangeArrowheads="1"/>
          </p:cNvSpPr>
          <p:nvPr/>
        </p:nvSpPr>
        <p:spPr bwMode="auto">
          <a:xfrm>
            <a:off x="3679825" y="2471738"/>
            <a:ext cx="11461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</a:rPr>
              <a:t>Proprietorship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7807325" y="3567113"/>
            <a:ext cx="995363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</a:rPr>
              <a:t>Corporation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736600" y="1760538"/>
            <a:ext cx="227965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</a:rPr>
              <a:t>Forms of Ownership </a:t>
            </a: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</a:rPr>
              <a:t>(% of businesses)</a:t>
            </a:r>
            <a:endParaRPr lang="en-US" altLang="en-US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900" dirty="0">
                <a:latin typeface="Times New Roman" panose="02020603050405020304" pitchFamily="18" charset="0"/>
              </a:rPr>
              <a:t>Source: Statistical Abstract </a:t>
            </a:r>
            <a:br>
              <a:rPr lang="en-US" altLang="en-US" sz="900" dirty="0">
                <a:latin typeface="Times New Roman" panose="02020603050405020304" pitchFamily="18" charset="0"/>
              </a:rPr>
            </a:br>
            <a:r>
              <a:rPr lang="en-US" altLang="en-US" sz="900" dirty="0">
                <a:latin typeface="Times New Roman" panose="02020603050405020304" pitchFamily="18" charset="0"/>
              </a:rPr>
              <a:t>of the United States,2012, Table 744.</a:t>
            </a:r>
          </a:p>
        </p:txBody>
      </p:sp>
      <p:sp>
        <p:nvSpPr>
          <p:cNvPr id="20504" name="Rectangle 40"/>
          <p:cNvSpPr>
            <a:spLocks noChangeArrowheads="1"/>
          </p:cNvSpPr>
          <p:nvPr/>
        </p:nvSpPr>
        <p:spPr bwMode="auto">
          <a:xfrm>
            <a:off x="6194425" y="6219825"/>
            <a:ext cx="11477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</a:rPr>
              <a:t>Proprietorship</a:t>
            </a:r>
          </a:p>
        </p:txBody>
      </p:sp>
      <p:sp>
        <p:nvSpPr>
          <p:cNvPr id="20505" name="Freeform 24"/>
          <p:cNvSpPr>
            <a:spLocks/>
          </p:cNvSpPr>
          <p:nvPr/>
        </p:nvSpPr>
        <p:spPr bwMode="auto">
          <a:xfrm>
            <a:off x="4352925" y="5969000"/>
            <a:ext cx="2359025" cy="241300"/>
          </a:xfrm>
          <a:custGeom>
            <a:avLst/>
            <a:gdLst>
              <a:gd name="T0" fmla="*/ 2147483646 w 1114"/>
              <a:gd name="T1" fmla="*/ 0 h 202"/>
              <a:gd name="T2" fmla="*/ 2147483646 w 1114"/>
              <a:gd name="T3" fmla="*/ 2147483646 h 202"/>
              <a:gd name="T4" fmla="*/ 2147483646 w 1114"/>
              <a:gd name="T5" fmla="*/ 2147483646 h 202"/>
              <a:gd name="T6" fmla="*/ 2147483646 w 1114"/>
              <a:gd name="T7" fmla="*/ 2147483646 h 202"/>
              <a:gd name="T8" fmla="*/ 2147483646 w 1114"/>
              <a:gd name="T9" fmla="*/ 2147483646 h 202"/>
              <a:gd name="T10" fmla="*/ 2147483646 w 1114"/>
              <a:gd name="T11" fmla="*/ 2147483646 h 202"/>
              <a:gd name="T12" fmla="*/ 2147483646 w 1114"/>
              <a:gd name="T13" fmla="*/ 2147483646 h 202"/>
              <a:gd name="T14" fmla="*/ 2147483646 w 1114"/>
              <a:gd name="T15" fmla="*/ 2147483646 h 202"/>
              <a:gd name="T16" fmla="*/ 2147483646 w 1114"/>
              <a:gd name="T17" fmla="*/ 2147483646 h 202"/>
              <a:gd name="T18" fmla="*/ 2147483646 w 1114"/>
              <a:gd name="T19" fmla="*/ 2147483646 h 202"/>
              <a:gd name="T20" fmla="*/ 2147483646 w 1114"/>
              <a:gd name="T21" fmla="*/ 2147483646 h 202"/>
              <a:gd name="T22" fmla="*/ 2147483646 w 1114"/>
              <a:gd name="T23" fmla="*/ 2147483646 h 202"/>
              <a:gd name="T24" fmla="*/ 2147483646 w 1114"/>
              <a:gd name="T25" fmla="*/ 2147483646 h 202"/>
              <a:gd name="T26" fmla="*/ 2147483646 w 1114"/>
              <a:gd name="T27" fmla="*/ 2147483646 h 202"/>
              <a:gd name="T28" fmla="*/ 2147483646 w 1114"/>
              <a:gd name="T29" fmla="*/ 2147483646 h 202"/>
              <a:gd name="T30" fmla="*/ 2147483646 w 1114"/>
              <a:gd name="T31" fmla="*/ 2147483646 h 202"/>
              <a:gd name="T32" fmla="*/ 2147483646 w 1114"/>
              <a:gd name="T33" fmla="*/ 2147483646 h 202"/>
              <a:gd name="T34" fmla="*/ 2147483646 w 1114"/>
              <a:gd name="T35" fmla="*/ 2147483646 h 202"/>
              <a:gd name="T36" fmla="*/ 2147483646 w 1114"/>
              <a:gd name="T37" fmla="*/ 2147483646 h 202"/>
              <a:gd name="T38" fmla="*/ 2147483646 w 1114"/>
              <a:gd name="T39" fmla="*/ 2147483646 h 202"/>
              <a:gd name="T40" fmla="*/ 2147483646 w 1114"/>
              <a:gd name="T41" fmla="*/ 2147483646 h 202"/>
              <a:gd name="T42" fmla="*/ 2147483646 w 1114"/>
              <a:gd name="T43" fmla="*/ 2147483646 h 202"/>
              <a:gd name="T44" fmla="*/ 2147483646 w 1114"/>
              <a:gd name="T45" fmla="*/ 2147483646 h 202"/>
              <a:gd name="T46" fmla="*/ 2147483646 w 1114"/>
              <a:gd name="T47" fmla="*/ 2147483646 h 202"/>
              <a:gd name="T48" fmla="*/ 2147483646 w 1114"/>
              <a:gd name="T49" fmla="*/ 2147483646 h 202"/>
              <a:gd name="T50" fmla="*/ 2147483646 w 1114"/>
              <a:gd name="T51" fmla="*/ 2147483646 h 202"/>
              <a:gd name="T52" fmla="*/ 2147483646 w 1114"/>
              <a:gd name="T53" fmla="*/ 2147483646 h 202"/>
              <a:gd name="T54" fmla="*/ 2147483646 w 1114"/>
              <a:gd name="T55" fmla="*/ 2147483646 h 202"/>
              <a:gd name="T56" fmla="*/ 2147483646 w 1114"/>
              <a:gd name="T57" fmla="*/ 2147483646 h 202"/>
              <a:gd name="T58" fmla="*/ 2147483646 w 1114"/>
              <a:gd name="T59" fmla="*/ 2147483646 h 202"/>
              <a:gd name="T60" fmla="*/ 2147483646 w 1114"/>
              <a:gd name="T61" fmla="*/ 2147483646 h 202"/>
              <a:gd name="T62" fmla="*/ 2147483646 w 1114"/>
              <a:gd name="T63" fmla="*/ 2147483646 h 202"/>
              <a:gd name="T64" fmla="*/ 2147483646 w 1114"/>
              <a:gd name="T65" fmla="*/ 2147483646 h 202"/>
              <a:gd name="T66" fmla="*/ 2147483646 w 1114"/>
              <a:gd name="T67" fmla="*/ 2147483646 h 202"/>
              <a:gd name="T68" fmla="*/ 2147483646 w 1114"/>
              <a:gd name="T69" fmla="*/ 2147483646 h 202"/>
              <a:gd name="T70" fmla="*/ 2147483646 w 1114"/>
              <a:gd name="T71" fmla="*/ 2147483646 h 202"/>
              <a:gd name="T72" fmla="*/ 2147483646 w 1114"/>
              <a:gd name="T73" fmla="*/ 2147483646 h 202"/>
              <a:gd name="T74" fmla="*/ 2147483646 w 1114"/>
              <a:gd name="T75" fmla="*/ 2147483646 h 202"/>
              <a:gd name="T76" fmla="*/ 2147483646 w 1114"/>
              <a:gd name="T77" fmla="*/ 2147483646 h 202"/>
              <a:gd name="T78" fmla="*/ 2147483646 w 1114"/>
              <a:gd name="T79" fmla="*/ 2147483646 h 202"/>
              <a:gd name="T80" fmla="*/ 2147483646 w 1114"/>
              <a:gd name="T81" fmla="*/ 2147483646 h 202"/>
              <a:gd name="T82" fmla="*/ 2147483646 w 1114"/>
              <a:gd name="T83" fmla="*/ 2147483646 h 202"/>
              <a:gd name="T84" fmla="*/ 2147483646 w 1114"/>
              <a:gd name="T85" fmla="*/ 0 h 2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114" h="202">
                <a:moveTo>
                  <a:pt x="557" y="0"/>
                </a:moveTo>
                <a:lnTo>
                  <a:pt x="585" y="0"/>
                </a:lnTo>
                <a:lnTo>
                  <a:pt x="613" y="0"/>
                </a:lnTo>
                <a:lnTo>
                  <a:pt x="641" y="1"/>
                </a:lnTo>
                <a:lnTo>
                  <a:pt x="669" y="2"/>
                </a:lnTo>
                <a:lnTo>
                  <a:pt x="695" y="2"/>
                </a:lnTo>
                <a:lnTo>
                  <a:pt x="722" y="4"/>
                </a:lnTo>
                <a:lnTo>
                  <a:pt x="747" y="5"/>
                </a:lnTo>
                <a:lnTo>
                  <a:pt x="773" y="8"/>
                </a:lnTo>
                <a:lnTo>
                  <a:pt x="798" y="10"/>
                </a:lnTo>
                <a:lnTo>
                  <a:pt x="821" y="12"/>
                </a:lnTo>
                <a:lnTo>
                  <a:pt x="845" y="14"/>
                </a:lnTo>
                <a:lnTo>
                  <a:pt x="868" y="17"/>
                </a:lnTo>
                <a:lnTo>
                  <a:pt x="890" y="20"/>
                </a:lnTo>
                <a:lnTo>
                  <a:pt x="910" y="23"/>
                </a:lnTo>
                <a:lnTo>
                  <a:pt x="931" y="26"/>
                </a:lnTo>
                <a:lnTo>
                  <a:pt x="950" y="29"/>
                </a:lnTo>
                <a:lnTo>
                  <a:pt x="968" y="33"/>
                </a:lnTo>
                <a:lnTo>
                  <a:pt x="986" y="36"/>
                </a:lnTo>
                <a:lnTo>
                  <a:pt x="1003" y="40"/>
                </a:lnTo>
                <a:lnTo>
                  <a:pt x="1018" y="44"/>
                </a:lnTo>
                <a:lnTo>
                  <a:pt x="1033" y="48"/>
                </a:lnTo>
                <a:lnTo>
                  <a:pt x="1046" y="52"/>
                </a:lnTo>
                <a:lnTo>
                  <a:pt x="1058" y="57"/>
                </a:lnTo>
                <a:lnTo>
                  <a:pt x="1069" y="61"/>
                </a:lnTo>
                <a:lnTo>
                  <a:pt x="1080" y="65"/>
                </a:lnTo>
                <a:lnTo>
                  <a:pt x="1088" y="71"/>
                </a:lnTo>
                <a:lnTo>
                  <a:pt x="1096" y="75"/>
                </a:lnTo>
                <a:lnTo>
                  <a:pt x="1102" y="80"/>
                </a:lnTo>
                <a:lnTo>
                  <a:pt x="1107" y="85"/>
                </a:lnTo>
                <a:lnTo>
                  <a:pt x="1110" y="90"/>
                </a:lnTo>
                <a:lnTo>
                  <a:pt x="1113" y="95"/>
                </a:lnTo>
                <a:lnTo>
                  <a:pt x="1113" y="101"/>
                </a:lnTo>
                <a:lnTo>
                  <a:pt x="1113" y="106"/>
                </a:lnTo>
                <a:lnTo>
                  <a:pt x="1110" y="111"/>
                </a:lnTo>
                <a:lnTo>
                  <a:pt x="1107" y="115"/>
                </a:lnTo>
                <a:lnTo>
                  <a:pt x="1102" y="120"/>
                </a:lnTo>
                <a:lnTo>
                  <a:pt x="1096" y="126"/>
                </a:lnTo>
                <a:lnTo>
                  <a:pt x="1088" y="130"/>
                </a:lnTo>
                <a:lnTo>
                  <a:pt x="1080" y="135"/>
                </a:lnTo>
                <a:lnTo>
                  <a:pt x="1069" y="139"/>
                </a:lnTo>
                <a:lnTo>
                  <a:pt x="1058" y="144"/>
                </a:lnTo>
                <a:lnTo>
                  <a:pt x="1046" y="148"/>
                </a:lnTo>
                <a:lnTo>
                  <a:pt x="1033" y="153"/>
                </a:lnTo>
                <a:lnTo>
                  <a:pt x="1018" y="156"/>
                </a:lnTo>
                <a:lnTo>
                  <a:pt x="1003" y="160"/>
                </a:lnTo>
                <a:lnTo>
                  <a:pt x="986" y="164"/>
                </a:lnTo>
                <a:lnTo>
                  <a:pt x="968" y="168"/>
                </a:lnTo>
                <a:lnTo>
                  <a:pt x="950" y="171"/>
                </a:lnTo>
                <a:lnTo>
                  <a:pt x="931" y="175"/>
                </a:lnTo>
                <a:lnTo>
                  <a:pt x="910" y="178"/>
                </a:lnTo>
                <a:lnTo>
                  <a:pt x="890" y="180"/>
                </a:lnTo>
                <a:lnTo>
                  <a:pt x="868" y="183"/>
                </a:lnTo>
                <a:lnTo>
                  <a:pt x="845" y="186"/>
                </a:lnTo>
                <a:lnTo>
                  <a:pt x="821" y="189"/>
                </a:lnTo>
                <a:lnTo>
                  <a:pt x="798" y="191"/>
                </a:lnTo>
                <a:lnTo>
                  <a:pt x="773" y="193"/>
                </a:lnTo>
                <a:lnTo>
                  <a:pt x="747" y="194"/>
                </a:lnTo>
                <a:lnTo>
                  <a:pt x="722" y="197"/>
                </a:lnTo>
                <a:lnTo>
                  <a:pt x="695" y="197"/>
                </a:lnTo>
                <a:lnTo>
                  <a:pt x="669" y="199"/>
                </a:lnTo>
                <a:lnTo>
                  <a:pt x="641" y="199"/>
                </a:lnTo>
                <a:lnTo>
                  <a:pt x="613" y="200"/>
                </a:lnTo>
                <a:lnTo>
                  <a:pt x="585" y="201"/>
                </a:lnTo>
                <a:lnTo>
                  <a:pt x="557" y="201"/>
                </a:lnTo>
                <a:lnTo>
                  <a:pt x="528" y="201"/>
                </a:lnTo>
                <a:lnTo>
                  <a:pt x="500" y="200"/>
                </a:lnTo>
                <a:lnTo>
                  <a:pt x="472" y="199"/>
                </a:lnTo>
                <a:lnTo>
                  <a:pt x="444" y="199"/>
                </a:lnTo>
                <a:lnTo>
                  <a:pt x="418" y="197"/>
                </a:lnTo>
                <a:lnTo>
                  <a:pt x="392" y="197"/>
                </a:lnTo>
                <a:lnTo>
                  <a:pt x="365" y="194"/>
                </a:lnTo>
                <a:lnTo>
                  <a:pt x="340" y="193"/>
                </a:lnTo>
                <a:lnTo>
                  <a:pt x="315" y="191"/>
                </a:lnTo>
                <a:lnTo>
                  <a:pt x="292" y="189"/>
                </a:lnTo>
                <a:lnTo>
                  <a:pt x="268" y="186"/>
                </a:lnTo>
                <a:lnTo>
                  <a:pt x="246" y="183"/>
                </a:lnTo>
                <a:lnTo>
                  <a:pt x="224" y="180"/>
                </a:lnTo>
                <a:lnTo>
                  <a:pt x="203" y="178"/>
                </a:lnTo>
                <a:lnTo>
                  <a:pt x="183" y="175"/>
                </a:lnTo>
                <a:lnTo>
                  <a:pt x="164" y="171"/>
                </a:lnTo>
                <a:lnTo>
                  <a:pt x="145" y="168"/>
                </a:lnTo>
                <a:lnTo>
                  <a:pt x="128" y="164"/>
                </a:lnTo>
                <a:lnTo>
                  <a:pt x="111" y="160"/>
                </a:lnTo>
                <a:lnTo>
                  <a:pt x="95" y="156"/>
                </a:lnTo>
                <a:lnTo>
                  <a:pt x="81" y="153"/>
                </a:lnTo>
                <a:lnTo>
                  <a:pt x="68" y="148"/>
                </a:lnTo>
                <a:lnTo>
                  <a:pt x="55" y="144"/>
                </a:lnTo>
                <a:lnTo>
                  <a:pt x="44" y="139"/>
                </a:lnTo>
                <a:lnTo>
                  <a:pt x="34" y="135"/>
                </a:lnTo>
                <a:lnTo>
                  <a:pt x="25" y="130"/>
                </a:lnTo>
                <a:lnTo>
                  <a:pt x="18" y="126"/>
                </a:lnTo>
                <a:lnTo>
                  <a:pt x="11" y="120"/>
                </a:lnTo>
                <a:lnTo>
                  <a:pt x="7" y="115"/>
                </a:lnTo>
                <a:lnTo>
                  <a:pt x="3" y="111"/>
                </a:lnTo>
                <a:lnTo>
                  <a:pt x="1" y="106"/>
                </a:lnTo>
                <a:lnTo>
                  <a:pt x="0" y="101"/>
                </a:lnTo>
                <a:lnTo>
                  <a:pt x="1" y="95"/>
                </a:lnTo>
                <a:lnTo>
                  <a:pt x="3" y="90"/>
                </a:lnTo>
                <a:lnTo>
                  <a:pt x="7" y="85"/>
                </a:lnTo>
                <a:lnTo>
                  <a:pt x="11" y="80"/>
                </a:lnTo>
                <a:lnTo>
                  <a:pt x="18" y="75"/>
                </a:lnTo>
                <a:lnTo>
                  <a:pt x="25" y="71"/>
                </a:lnTo>
                <a:lnTo>
                  <a:pt x="34" y="65"/>
                </a:lnTo>
                <a:lnTo>
                  <a:pt x="44" y="61"/>
                </a:lnTo>
                <a:lnTo>
                  <a:pt x="55" y="57"/>
                </a:lnTo>
                <a:lnTo>
                  <a:pt x="68" y="52"/>
                </a:lnTo>
                <a:lnTo>
                  <a:pt x="81" y="48"/>
                </a:lnTo>
                <a:lnTo>
                  <a:pt x="95" y="44"/>
                </a:lnTo>
                <a:lnTo>
                  <a:pt x="111" y="40"/>
                </a:lnTo>
                <a:lnTo>
                  <a:pt x="128" y="36"/>
                </a:lnTo>
                <a:lnTo>
                  <a:pt x="145" y="33"/>
                </a:lnTo>
                <a:lnTo>
                  <a:pt x="164" y="29"/>
                </a:lnTo>
                <a:lnTo>
                  <a:pt x="183" y="26"/>
                </a:lnTo>
                <a:lnTo>
                  <a:pt x="203" y="23"/>
                </a:lnTo>
                <a:lnTo>
                  <a:pt x="224" y="20"/>
                </a:lnTo>
                <a:lnTo>
                  <a:pt x="246" y="17"/>
                </a:lnTo>
                <a:lnTo>
                  <a:pt x="268" y="14"/>
                </a:lnTo>
                <a:lnTo>
                  <a:pt x="292" y="12"/>
                </a:lnTo>
                <a:lnTo>
                  <a:pt x="315" y="10"/>
                </a:lnTo>
                <a:lnTo>
                  <a:pt x="340" y="8"/>
                </a:lnTo>
                <a:lnTo>
                  <a:pt x="365" y="5"/>
                </a:lnTo>
                <a:lnTo>
                  <a:pt x="392" y="4"/>
                </a:lnTo>
                <a:lnTo>
                  <a:pt x="418" y="2"/>
                </a:lnTo>
                <a:lnTo>
                  <a:pt x="444" y="2"/>
                </a:lnTo>
                <a:lnTo>
                  <a:pt x="472" y="1"/>
                </a:lnTo>
                <a:lnTo>
                  <a:pt x="500" y="0"/>
                </a:lnTo>
                <a:lnTo>
                  <a:pt x="528" y="0"/>
                </a:lnTo>
                <a:lnTo>
                  <a:pt x="557" y="0"/>
                </a:lnTo>
              </a:path>
            </a:pathLst>
          </a:cu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Freeform 25"/>
          <p:cNvSpPr>
            <a:spLocks/>
          </p:cNvSpPr>
          <p:nvPr/>
        </p:nvSpPr>
        <p:spPr bwMode="auto">
          <a:xfrm>
            <a:off x="3640138" y="4686300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33" h="1232">
                <a:moveTo>
                  <a:pt x="1232" y="616"/>
                </a:moveTo>
                <a:lnTo>
                  <a:pt x="1231" y="647"/>
                </a:lnTo>
                <a:lnTo>
                  <a:pt x="1228" y="678"/>
                </a:lnTo>
                <a:lnTo>
                  <a:pt x="1225" y="709"/>
                </a:lnTo>
                <a:lnTo>
                  <a:pt x="1219" y="739"/>
                </a:lnTo>
                <a:lnTo>
                  <a:pt x="1212" y="769"/>
                </a:lnTo>
                <a:lnTo>
                  <a:pt x="1204" y="798"/>
                </a:lnTo>
                <a:lnTo>
                  <a:pt x="1194" y="827"/>
                </a:lnTo>
                <a:lnTo>
                  <a:pt x="1183" y="855"/>
                </a:lnTo>
                <a:lnTo>
                  <a:pt x="1171" y="882"/>
                </a:lnTo>
                <a:lnTo>
                  <a:pt x="1157" y="908"/>
                </a:lnTo>
                <a:lnTo>
                  <a:pt x="1142" y="935"/>
                </a:lnTo>
                <a:lnTo>
                  <a:pt x="1126" y="959"/>
                </a:lnTo>
                <a:lnTo>
                  <a:pt x="1109" y="984"/>
                </a:lnTo>
                <a:lnTo>
                  <a:pt x="1091" y="1006"/>
                </a:lnTo>
                <a:lnTo>
                  <a:pt x="1071" y="1029"/>
                </a:lnTo>
                <a:lnTo>
                  <a:pt x="1051" y="1050"/>
                </a:lnTo>
                <a:lnTo>
                  <a:pt x="1029" y="1071"/>
                </a:lnTo>
                <a:lnTo>
                  <a:pt x="1007" y="1090"/>
                </a:lnTo>
                <a:lnTo>
                  <a:pt x="984" y="1108"/>
                </a:lnTo>
                <a:lnTo>
                  <a:pt x="960" y="1126"/>
                </a:lnTo>
                <a:lnTo>
                  <a:pt x="935" y="1142"/>
                </a:lnTo>
                <a:lnTo>
                  <a:pt x="909" y="1156"/>
                </a:lnTo>
                <a:lnTo>
                  <a:pt x="882" y="1170"/>
                </a:lnTo>
                <a:lnTo>
                  <a:pt x="855" y="1182"/>
                </a:lnTo>
                <a:lnTo>
                  <a:pt x="827" y="1193"/>
                </a:lnTo>
                <a:lnTo>
                  <a:pt x="798" y="1203"/>
                </a:lnTo>
                <a:lnTo>
                  <a:pt x="769" y="1211"/>
                </a:lnTo>
                <a:lnTo>
                  <a:pt x="740" y="1218"/>
                </a:lnTo>
                <a:lnTo>
                  <a:pt x="709" y="1224"/>
                </a:lnTo>
                <a:lnTo>
                  <a:pt x="678" y="1228"/>
                </a:lnTo>
                <a:lnTo>
                  <a:pt x="647" y="1230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Freeform 26"/>
          <p:cNvSpPr>
            <a:spLocks/>
          </p:cNvSpPr>
          <p:nvPr/>
        </p:nvSpPr>
        <p:spPr bwMode="auto">
          <a:xfrm>
            <a:off x="3662363" y="4657725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33" h="1232">
                <a:moveTo>
                  <a:pt x="1232" y="616"/>
                </a:moveTo>
                <a:lnTo>
                  <a:pt x="1231" y="647"/>
                </a:lnTo>
                <a:lnTo>
                  <a:pt x="1228" y="678"/>
                </a:lnTo>
                <a:lnTo>
                  <a:pt x="1225" y="709"/>
                </a:lnTo>
                <a:lnTo>
                  <a:pt x="1219" y="739"/>
                </a:lnTo>
                <a:lnTo>
                  <a:pt x="1212" y="769"/>
                </a:lnTo>
                <a:lnTo>
                  <a:pt x="1204" y="798"/>
                </a:lnTo>
                <a:lnTo>
                  <a:pt x="1194" y="827"/>
                </a:lnTo>
                <a:lnTo>
                  <a:pt x="1183" y="855"/>
                </a:lnTo>
                <a:lnTo>
                  <a:pt x="1171" y="882"/>
                </a:lnTo>
                <a:lnTo>
                  <a:pt x="1157" y="908"/>
                </a:lnTo>
                <a:lnTo>
                  <a:pt x="1142" y="935"/>
                </a:lnTo>
                <a:lnTo>
                  <a:pt x="1126" y="959"/>
                </a:lnTo>
                <a:lnTo>
                  <a:pt x="1109" y="984"/>
                </a:lnTo>
                <a:lnTo>
                  <a:pt x="1091" y="1006"/>
                </a:lnTo>
                <a:lnTo>
                  <a:pt x="1071" y="1029"/>
                </a:lnTo>
                <a:lnTo>
                  <a:pt x="1051" y="1050"/>
                </a:lnTo>
                <a:lnTo>
                  <a:pt x="1029" y="1071"/>
                </a:lnTo>
                <a:lnTo>
                  <a:pt x="1007" y="1090"/>
                </a:lnTo>
                <a:lnTo>
                  <a:pt x="984" y="1108"/>
                </a:lnTo>
                <a:lnTo>
                  <a:pt x="960" y="1126"/>
                </a:lnTo>
                <a:lnTo>
                  <a:pt x="935" y="1142"/>
                </a:lnTo>
                <a:lnTo>
                  <a:pt x="909" y="1156"/>
                </a:lnTo>
                <a:lnTo>
                  <a:pt x="882" y="1170"/>
                </a:lnTo>
                <a:lnTo>
                  <a:pt x="855" y="1182"/>
                </a:lnTo>
                <a:lnTo>
                  <a:pt x="827" y="1193"/>
                </a:lnTo>
                <a:lnTo>
                  <a:pt x="798" y="1203"/>
                </a:lnTo>
                <a:lnTo>
                  <a:pt x="769" y="1211"/>
                </a:lnTo>
                <a:lnTo>
                  <a:pt x="740" y="1218"/>
                </a:lnTo>
                <a:lnTo>
                  <a:pt x="709" y="1224"/>
                </a:lnTo>
                <a:lnTo>
                  <a:pt x="678" y="1228"/>
                </a:lnTo>
                <a:lnTo>
                  <a:pt x="647" y="1230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Freeform 27"/>
          <p:cNvSpPr>
            <a:spLocks/>
          </p:cNvSpPr>
          <p:nvPr/>
        </p:nvSpPr>
        <p:spPr bwMode="auto">
          <a:xfrm>
            <a:off x="3635375" y="4610100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2147483646 w 1233"/>
              <a:gd name="T87" fmla="*/ 2147483646 h 1232"/>
              <a:gd name="T88" fmla="*/ 2147483646 w 1233"/>
              <a:gd name="T89" fmla="*/ 2147483646 h 1232"/>
              <a:gd name="T90" fmla="*/ 2147483646 w 1233"/>
              <a:gd name="T91" fmla="*/ 2147483646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33" h="1232">
                <a:moveTo>
                  <a:pt x="616" y="616"/>
                </a:moveTo>
                <a:lnTo>
                  <a:pt x="1174" y="877"/>
                </a:lnTo>
                <a:lnTo>
                  <a:pt x="1164" y="897"/>
                </a:lnTo>
                <a:lnTo>
                  <a:pt x="1153" y="917"/>
                </a:lnTo>
                <a:lnTo>
                  <a:pt x="1142" y="936"/>
                </a:lnTo>
                <a:lnTo>
                  <a:pt x="1131" y="954"/>
                </a:lnTo>
                <a:lnTo>
                  <a:pt x="1118" y="972"/>
                </a:lnTo>
                <a:lnTo>
                  <a:pt x="1105" y="989"/>
                </a:lnTo>
                <a:lnTo>
                  <a:pt x="1092" y="1006"/>
                </a:lnTo>
                <a:lnTo>
                  <a:pt x="1078" y="1023"/>
                </a:lnTo>
                <a:lnTo>
                  <a:pt x="1063" y="1039"/>
                </a:lnTo>
                <a:lnTo>
                  <a:pt x="1048" y="1055"/>
                </a:lnTo>
                <a:lnTo>
                  <a:pt x="1032" y="1069"/>
                </a:lnTo>
                <a:lnTo>
                  <a:pt x="1016" y="1083"/>
                </a:lnTo>
                <a:lnTo>
                  <a:pt x="999" y="1097"/>
                </a:lnTo>
                <a:lnTo>
                  <a:pt x="982" y="1110"/>
                </a:lnTo>
                <a:lnTo>
                  <a:pt x="964" y="1123"/>
                </a:lnTo>
                <a:lnTo>
                  <a:pt x="946" y="1135"/>
                </a:lnTo>
                <a:lnTo>
                  <a:pt x="928" y="1146"/>
                </a:lnTo>
                <a:lnTo>
                  <a:pt x="909" y="1156"/>
                </a:lnTo>
                <a:lnTo>
                  <a:pt x="890" y="1166"/>
                </a:lnTo>
                <a:lnTo>
                  <a:pt x="870" y="1176"/>
                </a:lnTo>
                <a:lnTo>
                  <a:pt x="851" y="1184"/>
                </a:lnTo>
                <a:lnTo>
                  <a:pt x="830" y="1192"/>
                </a:lnTo>
                <a:lnTo>
                  <a:pt x="809" y="1199"/>
                </a:lnTo>
                <a:lnTo>
                  <a:pt x="789" y="1206"/>
                </a:lnTo>
                <a:lnTo>
                  <a:pt x="768" y="1211"/>
                </a:lnTo>
                <a:lnTo>
                  <a:pt x="747" y="1217"/>
                </a:lnTo>
                <a:lnTo>
                  <a:pt x="725" y="1221"/>
                </a:lnTo>
                <a:lnTo>
                  <a:pt x="704" y="1225"/>
                </a:lnTo>
                <a:lnTo>
                  <a:pt x="682" y="1228"/>
                </a:lnTo>
                <a:lnTo>
                  <a:pt x="660" y="1229"/>
                </a:lnTo>
                <a:lnTo>
                  <a:pt x="638" y="1230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  <a:lnTo>
                  <a:pt x="1232" y="617"/>
                </a:lnTo>
                <a:lnTo>
                  <a:pt x="1232" y="618"/>
                </a:lnTo>
                <a:lnTo>
                  <a:pt x="1232" y="619"/>
                </a:lnTo>
                <a:lnTo>
                  <a:pt x="1232" y="620"/>
                </a:lnTo>
                <a:lnTo>
                  <a:pt x="1232" y="621"/>
                </a:lnTo>
                <a:lnTo>
                  <a:pt x="1232" y="622"/>
                </a:lnTo>
                <a:lnTo>
                  <a:pt x="1232" y="623"/>
                </a:lnTo>
                <a:lnTo>
                  <a:pt x="616" y="616"/>
                </a:lnTo>
              </a:path>
            </a:pathLst>
          </a:cu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Freeform 28"/>
          <p:cNvSpPr>
            <a:spLocks/>
          </p:cNvSpPr>
          <p:nvPr/>
        </p:nvSpPr>
        <p:spPr bwMode="auto">
          <a:xfrm>
            <a:off x="4953000" y="4686300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2147483646 w 1233"/>
              <a:gd name="T87" fmla="*/ 2147483646 h 1232"/>
              <a:gd name="T88" fmla="*/ 2147483646 w 1233"/>
              <a:gd name="T89" fmla="*/ 2147483646 h 1232"/>
              <a:gd name="T90" fmla="*/ 2147483646 w 1233"/>
              <a:gd name="T91" fmla="*/ 2147483646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33" h="1232">
                <a:moveTo>
                  <a:pt x="616" y="616"/>
                </a:moveTo>
                <a:lnTo>
                  <a:pt x="1174" y="877"/>
                </a:lnTo>
                <a:lnTo>
                  <a:pt x="1164" y="897"/>
                </a:lnTo>
                <a:lnTo>
                  <a:pt x="1153" y="917"/>
                </a:lnTo>
                <a:lnTo>
                  <a:pt x="1142" y="936"/>
                </a:lnTo>
                <a:lnTo>
                  <a:pt x="1131" y="954"/>
                </a:lnTo>
                <a:lnTo>
                  <a:pt x="1118" y="972"/>
                </a:lnTo>
                <a:lnTo>
                  <a:pt x="1105" y="989"/>
                </a:lnTo>
                <a:lnTo>
                  <a:pt x="1092" y="1006"/>
                </a:lnTo>
                <a:lnTo>
                  <a:pt x="1078" y="1023"/>
                </a:lnTo>
                <a:lnTo>
                  <a:pt x="1063" y="1039"/>
                </a:lnTo>
                <a:lnTo>
                  <a:pt x="1048" y="1055"/>
                </a:lnTo>
                <a:lnTo>
                  <a:pt x="1032" y="1069"/>
                </a:lnTo>
                <a:lnTo>
                  <a:pt x="1016" y="1083"/>
                </a:lnTo>
                <a:lnTo>
                  <a:pt x="999" y="1097"/>
                </a:lnTo>
                <a:lnTo>
                  <a:pt x="982" y="1110"/>
                </a:lnTo>
                <a:lnTo>
                  <a:pt x="964" y="1123"/>
                </a:lnTo>
                <a:lnTo>
                  <a:pt x="946" y="1135"/>
                </a:lnTo>
                <a:lnTo>
                  <a:pt x="928" y="1146"/>
                </a:lnTo>
                <a:lnTo>
                  <a:pt x="909" y="1156"/>
                </a:lnTo>
                <a:lnTo>
                  <a:pt x="890" y="1166"/>
                </a:lnTo>
                <a:lnTo>
                  <a:pt x="870" y="1176"/>
                </a:lnTo>
                <a:lnTo>
                  <a:pt x="851" y="1184"/>
                </a:lnTo>
                <a:lnTo>
                  <a:pt x="830" y="1192"/>
                </a:lnTo>
                <a:lnTo>
                  <a:pt x="809" y="1199"/>
                </a:lnTo>
                <a:lnTo>
                  <a:pt x="789" y="1206"/>
                </a:lnTo>
                <a:lnTo>
                  <a:pt x="768" y="1211"/>
                </a:lnTo>
                <a:lnTo>
                  <a:pt x="747" y="1217"/>
                </a:lnTo>
                <a:lnTo>
                  <a:pt x="725" y="1221"/>
                </a:lnTo>
                <a:lnTo>
                  <a:pt x="704" y="1225"/>
                </a:lnTo>
                <a:lnTo>
                  <a:pt x="682" y="1228"/>
                </a:lnTo>
                <a:lnTo>
                  <a:pt x="660" y="1229"/>
                </a:lnTo>
                <a:lnTo>
                  <a:pt x="638" y="1230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  <a:lnTo>
                  <a:pt x="1232" y="617"/>
                </a:lnTo>
                <a:lnTo>
                  <a:pt x="1232" y="618"/>
                </a:lnTo>
                <a:lnTo>
                  <a:pt x="1232" y="619"/>
                </a:lnTo>
                <a:lnTo>
                  <a:pt x="1232" y="620"/>
                </a:lnTo>
                <a:lnTo>
                  <a:pt x="1232" y="621"/>
                </a:lnTo>
                <a:lnTo>
                  <a:pt x="1232" y="622"/>
                </a:lnTo>
                <a:lnTo>
                  <a:pt x="1232" y="623"/>
                </a:lnTo>
                <a:lnTo>
                  <a:pt x="616" y="616"/>
                </a:lnTo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Freeform 29"/>
          <p:cNvSpPr>
            <a:spLocks/>
          </p:cNvSpPr>
          <p:nvPr/>
        </p:nvSpPr>
        <p:spPr bwMode="auto">
          <a:xfrm>
            <a:off x="3606800" y="4649788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2147483646 w 1233"/>
              <a:gd name="T87" fmla="*/ 2147483646 h 1232"/>
              <a:gd name="T88" fmla="*/ 2147483646 w 1233"/>
              <a:gd name="T89" fmla="*/ 2147483646 h 1232"/>
              <a:gd name="T90" fmla="*/ 2147483646 w 1233"/>
              <a:gd name="T91" fmla="*/ 2147483646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33" h="1232">
                <a:moveTo>
                  <a:pt x="616" y="616"/>
                </a:moveTo>
                <a:lnTo>
                  <a:pt x="871" y="1176"/>
                </a:lnTo>
                <a:lnTo>
                  <a:pt x="864" y="1179"/>
                </a:lnTo>
                <a:lnTo>
                  <a:pt x="856" y="1182"/>
                </a:lnTo>
                <a:lnTo>
                  <a:pt x="848" y="1185"/>
                </a:lnTo>
                <a:lnTo>
                  <a:pt x="841" y="1188"/>
                </a:lnTo>
                <a:lnTo>
                  <a:pt x="834" y="1191"/>
                </a:lnTo>
                <a:lnTo>
                  <a:pt x="826" y="1193"/>
                </a:lnTo>
                <a:lnTo>
                  <a:pt x="818" y="1196"/>
                </a:lnTo>
                <a:lnTo>
                  <a:pt x="810" y="1198"/>
                </a:lnTo>
                <a:lnTo>
                  <a:pt x="803" y="1201"/>
                </a:lnTo>
                <a:lnTo>
                  <a:pt x="795" y="1203"/>
                </a:lnTo>
                <a:lnTo>
                  <a:pt x="787" y="1206"/>
                </a:lnTo>
                <a:lnTo>
                  <a:pt x="779" y="1208"/>
                </a:lnTo>
                <a:lnTo>
                  <a:pt x="771" y="1210"/>
                </a:lnTo>
                <a:lnTo>
                  <a:pt x="763" y="1212"/>
                </a:lnTo>
                <a:lnTo>
                  <a:pt x="755" y="1214"/>
                </a:lnTo>
                <a:lnTo>
                  <a:pt x="747" y="1216"/>
                </a:lnTo>
                <a:lnTo>
                  <a:pt x="738" y="1218"/>
                </a:lnTo>
                <a:lnTo>
                  <a:pt x="730" y="1219"/>
                </a:lnTo>
                <a:lnTo>
                  <a:pt x="722" y="1221"/>
                </a:lnTo>
                <a:lnTo>
                  <a:pt x="714" y="1222"/>
                </a:lnTo>
                <a:lnTo>
                  <a:pt x="706" y="1224"/>
                </a:lnTo>
                <a:lnTo>
                  <a:pt x="698" y="1225"/>
                </a:lnTo>
                <a:lnTo>
                  <a:pt x="689" y="1226"/>
                </a:lnTo>
                <a:lnTo>
                  <a:pt x="681" y="1227"/>
                </a:lnTo>
                <a:lnTo>
                  <a:pt x="673" y="1228"/>
                </a:lnTo>
                <a:lnTo>
                  <a:pt x="665" y="1229"/>
                </a:lnTo>
                <a:lnTo>
                  <a:pt x="656" y="1229"/>
                </a:lnTo>
                <a:lnTo>
                  <a:pt x="648" y="1230"/>
                </a:lnTo>
                <a:lnTo>
                  <a:pt x="640" y="1230"/>
                </a:lnTo>
                <a:lnTo>
                  <a:pt x="632" y="1230"/>
                </a:lnTo>
                <a:lnTo>
                  <a:pt x="624" y="1231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  <a:lnTo>
                  <a:pt x="1232" y="617"/>
                </a:lnTo>
                <a:lnTo>
                  <a:pt x="1232" y="618"/>
                </a:lnTo>
                <a:lnTo>
                  <a:pt x="1232" y="619"/>
                </a:lnTo>
                <a:lnTo>
                  <a:pt x="1232" y="620"/>
                </a:lnTo>
                <a:lnTo>
                  <a:pt x="1232" y="621"/>
                </a:lnTo>
                <a:lnTo>
                  <a:pt x="1232" y="622"/>
                </a:lnTo>
                <a:lnTo>
                  <a:pt x="1232" y="623"/>
                </a:lnTo>
                <a:lnTo>
                  <a:pt x="616" y="616"/>
                </a:lnTo>
              </a:path>
            </a:pathLst>
          </a:cu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Freeform 30"/>
          <p:cNvSpPr>
            <a:spLocks/>
          </p:cNvSpPr>
          <p:nvPr/>
        </p:nvSpPr>
        <p:spPr bwMode="auto">
          <a:xfrm>
            <a:off x="3622675" y="4632325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2147483646 w 1233"/>
              <a:gd name="T87" fmla="*/ 2147483646 h 1232"/>
              <a:gd name="T88" fmla="*/ 2147483646 w 1233"/>
              <a:gd name="T89" fmla="*/ 2147483646 h 1232"/>
              <a:gd name="T90" fmla="*/ 2147483646 w 1233"/>
              <a:gd name="T91" fmla="*/ 2147483646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33" h="1232">
                <a:moveTo>
                  <a:pt x="616" y="616"/>
                </a:moveTo>
                <a:lnTo>
                  <a:pt x="871" y="1176"/>
                </a:lnTo>
                <a:lnTo>
                  <a:pt x="864" y="1179"/>
                </a:lnTo>
                <a:lnTo>
                  <a:pt x="856" y="1182"/>
                </a:lnTo>
                <a:lnTo>
                  <a:pt x="848" y="1185"/>
                </a:lnTo>
                <a:lnTo>
                  <a:pt x="841" y="1188"/>
                </a:lnTo>
                <a:lnTo>
                  <a:pt x="834" y="1191"/>
                </a:lnTo>
                <a:lnTo>
                  <a:pt x="826" y="1193"/>
                </a:lnTo>
                <a:lnTo>
                  <a:pt x="818" y="1196"/>
                </a:lnTo>
                <a:lnTo>
                  <a:pt x="810" y="1198"/>
                </a:lnTo>
                <a:lnTo>
                  <a:pt x="803" y="1201"/>
                </a:lnTo>
                <a:lnTo>
                  <a:pt x="795" y="1203"/>
                </a:lnTo>
                <a:lnTo>
                  <a:pt x="787" y="1206"/>
                </a:lnTo>
                <a:lnTo>
                  <a:pt x="779" y="1208"/>
                </a:lnTo>
                <a:lnTo>
                  <a:pt x="771" y="1210"/>
                </a:lnTo>
                <a:lnTo>
                  <a:pt x="763" y="1212"/>
                </a:lnTo>
                <a:lnTo>
                  <a:pt x="755" y="1214"/>
                </a:lnTo>
                <a:lnTo>
                  <a:pt x="747" y="1216"/>
                </a:lnTo>
                <a:lnTo>
                  <a:pt x="738" y="1218"/>
                </a:lnTo>
                <a:lnTo>
                  <a:pt x="730" y="1219"/>
                </a:lnTo>
                <a:lnTo>
                  <a:pt x="722" y="1221"/>
                </a:lnTo>
                <a:lnTo>
                  <a:pt x="714" y="1222"/>
                </a:lnTo>
                <a:lnTo>
                  <a:pt x="706" y="1224"/>
                </a:lnTo>
                <a:lnTo>
                  <a:pt x="698" y="1225"/>
                </a:lnTo>
                <a:lnTo>
                  <a:pt x="689" y="1226"/>
                </a:lnTo>
                <a:lnTo>
                  <a:pt x="681" y="1227"/>
                </a:lnTo>
                <a:lnTo>
                  <a:pt x="673" y="1228"/>
                </a:lnTo>
                <a:lnTo>
                  <a:pt x="665" y="1229"/>
                </a:lnTo>
                <a:lnTo>
                  <a:pt x="656" y="1229"/>
                </a:lnTo>
                <a:lnTo>
                  <a:pt x="648" y="1230"/>
                </a:lnTo>
                <a:lnTo>
                  <a:pt x="640" y="1230"/>
                </a:lnTo>
                <a:lnTo>
                  <a:pt x="632" y="1230"/>
                </a:lnTo>
                <a:lnTo>
                  <a:pt x="624" y="1231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  <a:lnTo>
                  <a:pt x="1232" y="617"/>
                </a:lnTo>
                <a:lnTo>
                  <a:pt x="1232" y="618"/>
                </a:lnTo>
                <a:lnTo>
                  <a:pt x="1232" y="619"/>
                </a:lnTo>
                <a:lnTo>
                  <a:pt x="1232" y="620"/>
                </a:lnTo>
                <a:lnTo>
                  <a:pt x="1232" y="621"/>
                </a:lnTo>
                <a:lnTo>
                  <a:pt x="1232" y="622"/>
                </a:lnTo>
                <a:lnTo>
                  <a:pt x="1232" y="623"/>
                </a:lnTo>
                <a:lnTo>
                  <a:pt x="616" y="6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Freeform 31"/>
          <p:cNvSpPr>
            <a:spLocks/>
          </p:cNvSpPr>
          <p:nvPr/>
        </p:nvSpPr>
        <p:spPr bwMode="auto">
          <a:xfrm>
            <a:off x="3617913" y="4646613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2147483646 w 1233"/>
              <a:gd name="T87" fmla="*/ 2147483646 h 1232"/>
              <a:gd name="T88" fmla="*/ 2147483646 w 1233"/>
              <a:gd name="T89" fmla="*/ 2147483646 h 1232"/>
              <a:gd name="T90" fmla="*/ 2147483646 w 1233"/>
              <a:gd name="T91" fmla="*/ 2147483646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33" h="1232">
                <a:moveTo>
                  <a:pt x="616" y="616"/>
                </a:moveTo>
                <a:lnTo>
                  <a:pt x="755" y="1214"/>
                </a:lnTo>
                <a:lnTo>
                  <a:pt x="751" y="1215"/>
                </a:lnTo>
                <a:lnTo>
                  <a:pt x="747" y="1216"/>
                </a:lnTo>
                <a:lnTo>
                  <a:pt x="743" y="1217"/>
                </a:lnTo>
                <a:lnTo>
                  <a:pt x="738" y="1217"/>
                </a:lnTo>
                <a:lnTo>
                  <a:pt x="735" y="1218"/>
                </a:lnTo>
                <a:lnTo>
                  <a:pt x="730" y="1219"/>
                </a:lnTo>
                <a:lnTo>
                  <a:pt x="726" y="1220"/>
                </a:lnTo>
                <a:lnTo>
                  <a:pt x="721" y="1221"/>
                </a:lnTo>
                <a:lnTo>
                  <a:pt x="717" y="1222"/>
                </a:lnTo>
                <a:lnTo>
                  <a:pt x="713" y="1222"/>
                </a:lnTo>
                <a:lnTo>
                  <a:pt x="708" y="1223"/>
                </a:lnTo>
                <a:lnTo>
                  <a:pt x="704" y="1224"/>
                </a:lnTo>
                <a:lnTo>
                  <a:pt x="699" y="1224"/>
                </a:lnTo>
                <a:lnTo>
                  <a:pt x="695" y="1225"/>
                </a:lnTo>
                <a:lnTo>
                  <a:pt x="691" y="1225"/>
                </a:lnTo>
                <a:lnTo>
                  <a:pt x="686" y="1226"/>
                </a:lnTo>
                <a:lnTo>
                  <a:pt x="682" y="1227"/>
                </a:lnTo>
                <a:lnTo>
                  <a:pt x="677" y="1227"/>
                </a:lnTo>
                <a:lnTo>
                  <a:pt x="673" y="1228"/>
                </a:lnTo>
                <a:lnTo>
                  <a:pt x="669" y="1228"/>
                </a:lnTo>
                <a:lnTo>
                  <a:pt x="664" y="1228"/>
                </a:lnTo>
                <a:lnTo>
                  <a:pt x="660" y="1229"/>
                </a:lnTo>
                <a:lnTo>
                  <a:pt x="655" y="1229"/>
                </a:lnTo>
                <a:lnTo>
                  <a:pt x="650" y="1230"/>
                </a:lnTo>
                <a:lnTo>
                  <a:pt x="646" y="1230"/>
                </a:lnTo>
                <a:lnTo>
                  <a:pt x="641" y="1230"/>
                </a:lnTo>
                <a:lnTo>
                  <a:pt x="637" y="1230"/>
                </a:lnTo>
                <a:lnTo>
                  <a:pt x="633" y="1230"/>
                </a:lnTo>
                <a:lnTo>
                  <a:pt x="628" y="1230"/>
                </a:lnTo>
                <a:lnTo>
                  <a:pt x="624" y="1230"/>
                </a:lnTo>
                <a:lnTo>
                  <a:pt x="620" y="1231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  <a:lnTo>
                  <a:pt x="1232" y="617"/>
                </a:lnTo>
                <a:lnTo>
                  <a:pt x="1232" y="618"/>
                </a:lnTo>
                <a:lnTo>
                  <a:pt x="1232" y="619"/>
                </a:lnTo>
                <a:lnTo>
                  <a:pt x="1232" y="620"/>
                </a:lnTo>
                <a:lnTo>
                  <a:pt x="1232" y="621"/>
                </a:lnTo>
                <a:lnTo>
                  <a:pt x="1232" y="622"/>
                </a:lnTo>
                <a:lnTo>
                  <a:pt x="1232" y="623"/>
                </a:lnTo>
                <a:lnTo>
                  <a:pt x="616" y="616"/>
                </a:lnTo>
              </a:path>
            </a:pathLst>
          </a:custGeom>
          <a:solidFill>
            <a:srgbClr val="99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Freeform 32"/>
          <p:cNvSpPr>
            <a:spLocks/>
          </p:cNvSpPr>
          <p:nvPr/>
        </p:nvSpPr>
        <p:spPr bwMode="auto">
          <a:xfrm>
            <a:off x="3609975" y="4632325"/>
            <a:ext cx="2609850" cy="1466850"/>
          </a:xfrm>
          <a:custGeom>
            <a:avLst/>
            <a:gdLst>
              <a:gd name="T0" fmla="*/ 2147483646 w 1233"/>
              <a:gd name="T1" fmla="*/ 2147483646 h 1232"/>
              <a:gd name="T2" fmla="*/ 2147483646 w 1233"/>
              <a:gd name="T3" fmla="*/ 2147483646 h 1232"/>
              <a:gd name="T4" fmla="*/ 2147483646 w 1233"/>
              <a:gd name="T5" fmla="*/ 2147483646 h 1232"/>
              <a:gd name="T6" fmla="*/ 2147483646 w 1233"/>
              <a:gd name="T7" fmla="*/ 2147483646 h 1232"/>
              <a:gd name="T8" fmla="*/ 2147483646 w 1233"/>
              <a:gd name="T9" fmla="*/ 2147483646 h 1232"/>
              <a:gd name="T10" fmla="*/ 2147483646 w 1233"/>
              <a:gd name="T11" fmla="*/ 2147483646 h 1232"/>
              <a:gd name="T12" fmla="*/ 2147483646 w 1233"/>
              <a:gd name="T13" fmla="*/ 2147483646 h 1232"/>
              <a:gd name="T14" fmla="*/ 2147483646 w 1233"/>
              <a:gd name="T15" fmla="*/ 2147483646 h 1232"/>
              <a:gd name="T16" fmla="*/ 2147483646 w 1233"/>
              <a:gd name="T17" fmla="*/ 2147483646 h 1232"/>
              <a:gd name="T18" fmla="*/ 2147483646 w 1233"/>
              <a:gd name="T19" fmla="*/ 2147483646 h 1232"/>
              <a:gd name="T20" fmla="*/ 2147483646 w 1233"/>
              <a:gd name="T21" fmla="*/ 2147483646 h 1232"/>
              <a:gd name="T22" fmla="*/ 2147483646 w 1233"/>
              <a:gd name="T23" fmla="*/ 2147483646 h 1232"/>
              <a:gd name="T24" fmla="*/ 2147483646 w 1233"/>
              <a:gd name="T25" fmla="*/ 2147483646 h 1232"/>
              <a:gd name="T26" fmla="*/ 2147483646 w 1233"/>
              <a:gd name="T27" fmla="*/ 2147483646 h 1232"/>
              <a:gd name="T28" fmla="*/ 2147483646 w 1233"/>
              <a:gd name="T29" fmla="*/ 2147483646 h 1232"/>
              <a:gd name="T30" fmla="*/ 2147483646 w 1233"/>
              <a:gd name="T31" fmla="*/ 2147483646 h 1232"/>
              <a:gd name="T32" fmla="*/ 2147483646 w 1233"/>
              <a:gd name="T33" fmla="*/ 2147483646 h 1232"/>
              <a:gd name="T34" fmla="*/ 2147483646 w 1233"/>
              <a:gd name="T35" fmla="*/ 2147483646 h 1232"/>
              <a:gd name="T36" fmla="*/ 2147483646 w 1233"/>
              <a:gd name="T37" fmla="*/ 2147483646 h 1232"/>
              <a:gd name="T38" fmla="*/ 2147483646 w 1233"/>
              <a:gd name="T39" fmla="*/ 2147483646 h 1232"/>
              <a:gd name="T40" fmla="*/ 2147483646 w 1233"/>
              <a:gd name="T41" fmla="*/ 2147483646 h 1232"/>
              <a:gd name="T42" fmla="*/ 0 w 1233"/>
              <a:gd name="T43" fmla="*/ 2147483646 h 1232"/>
              <a:gd name="T44" fmla="*/ 2147483646 w 1233"/>
              <a:gd name="T45" fmla="*/ 2147483646 h 1232"/>
              <a:gd name="T46" fmla="*/ 2147483646 w 1233"/>
              <a:gd name="T47" fmla="*/ 2147483646 h 1232"/>
              <a:gd name="T48" fmla="*/ 2147483646 w 1233"/>
              <a:gd name="T49" fmla="*/ 2147483646 h 1232"/>
              <a:gd name="T50" fmla="*/ 2147483646 w 1233"/>
              <a:gd name="T51" fmla="*/ 2147483646 h 1232"/>
              <a:gd name="T52" fmla="*/ 2147483646 w 1233"/>
              <a:gd name="T53" fmla="*/ 2147483646 h 1232"/>
              <a:gd name="T54" fmla="*/ 2147483646 w 1233"/>
              <a:gd name="T55" fmla="*/ 2147483646 h 1232"/>
              <a:gd name="T56" fmla="*/ 2147483646 w 1233"/>
              <a:gd name="T57" fmla="*/ 2147483646 h 1232"/>
              <a:gd name="T58" fmla="*/ 2147483646 w 1233"/>
              <a:gd name="T59" fmla="*/ 2147483646 h 1232"/>
              <a:gd name="T60" fmla="*/ 2147483646 w 1233"/>
              <a:gd name="T61" fmla="*/ 2147483646 h 1232"/>
              <a:gd name="T62" fmla="*/ 2147483646 w 1233"/>
              <a:gd name="T63" fmla="*/ 2147483646 h 1232"/>
              <a:gd name="T64" fmla="*/ 2147483646 w 1233"/>
              <a:gd name="T65" fmla="*/ 2147483646 h 1232"/>
              <a:gd name="T66" fmla="*/ 2147483646 w 1233"/>
              <a:gd name="T67" fmla="*/ 2147483646 h 1232"/>
              <a:gd name="T68" fmla="*/ 2147483646 w 1233"/>
              <a:gd name="T69" fmla="*/ 2147483646 h 1232"/>
              <a:gd name="T70" fmla="*/ 2147483646 w 1233"/>
              <a:gd name="T71" fmla="*/ 2147483646 h 1232"/>
              <a:gd name="T72" fmla="*/ 2147483646 w 1233"/>
              <a:gd name="T73" fmla="*/ 2147483646 h 1232"/>
              <a:gd name="T74" fmla="*/ 2147483646 w 1233"/>
              <a:gd name="T75" fmla="*/ 2147483646 h 1232"/>
              <a:gd name="T76" fmla="*/ 2147483646 w 1233"/>
              <a:gd name="T77" fmla="*/ 2147483646 h 1232"/>
              <a:gd name="T78" fmla="*/ 2147483646 w 1233"/>
              <a:gd name="T79" fmla="*/ 2147483646 h 1232"/>
              <a:gd name="T80" fmla="*/ 2147483646 w 1233"/>
              <a:gd name="T81" fmla="*/ 2147483646 h 1232"/>
              <a:gd name="T82" fmla="*/ 2147483646 w 1233"/>
              <a:gd name="T83" fmla="*/ 2147483646 h 1232"/>
              <a:gd name="T84" fmla="*/ 2147483646 w 1233"/>
              <a:gd name="T85" fmla="*/ 2147483646 h 1232"/>
              <a:gd name="T86" fmla="*/ 2147483646 w 1233"/>
              <a:gd name="T87" fmla="*/ 2147483646 h 1232"/>
              <a:gd name="T88" fmla="*/ 2147483646 w 1233"/>
              <a:gd name="T89" fmla="*/ 2147483646 h 1232"/>
              <a:gd name="T90" fmla="*/ 2147483646 w 1233"/>
              <a:gd name="T91" fmla="*/ 2147483646 h 1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33" h="1232">
                <a:moveTo>
                  <a:pt x="616" y="616"/>
                </a:moveTo>
                <a:lnTo>
                  <a:pt x="755" y="1214"/>
                </a:lnTo>
                <a:lnTo>
                  <a:pt x="751" y="1215"/>
                </a:lnTo>
                <a:lnTo>
                  <a:pt x="747" y="1216"/>
                </a:lnTo>
                <a:lnTo>
                  <a:pt x="743" y="1217"/>
                </a:lnTo>
                <a:lnTo>
                  <a:pt x="738" y="1217"/>
                </a:lnTo>
                <a:lnTo>
                  <a:pt x="735" y="1218"/>
                </a:lnTo>
                <a:lnTo>
                  <a:pt x="730" y="1219"/>
                </a:lnTo>
                <a:lnTo>
                  <a:pt x="726" y="1220"/>
                </a:lnTo>
                <a:lnTo>
                  <a:pt x="721" y="1221"/>
                </a:lnTo>
                <a:lnTo>
                  <a:pt x="717" y="1222"/>
                </a:lnTo>
                <a:lnTo>
                  <a:pt x="713" y="1222"/>
                </a:lnTo>
                <a:lnTo>
                  <a:pt x="708" y="1223"/>
                </a:lnTo>
                <a:lnTo>
                  <a:pt x="704" y="1224"/>
                </a:lnTo>
                <a:lnTo>
                  <a:pt x="699" y="1224"/>
                </a:lnTo>
                <a:lnTo>
                  <a:pt x="695" y="1225"/>
                </a:lnTo>
                <a:lnTo>
                  <a:pt x="691" y="1225"/>
                </a:lnTo>
                <a:lnTo>
                  <a:pt x="686" y="1226"/>
                </a:lnTo>
                <a:lnTo>
                  <a:pt x="682" y="1227"/>
                </a:lnTo>
                <a:lnTo>
                  <a:pt x="677" y="1227"/>
                </a:lnTo>
                <a:lnTo>
                  <a:pt x="673" y="1228"/>
                </a:lnTo>
                <a:lnTo>
                  <a:pt x="669" y="1228"/>
                </a:lnTo>
                <a:lnTo>
                  <a:pt x="664" y="1228"/>
                </a:lnTo>
                <a:lnTo>
                  <a:pt x="660" y="1229"/>
                </a:lnTo>
                <a:lnTo>
                  <a:pt x="655" y="1229"/>
                </a:lnTo>
                <a:lnTo>
                  <a:pt x="650" y="1230"/>
                </a:lnTo>
                <a:lnTo>
                  <a:pt x="646" y="1230"/>
                </a:lnTo>
                <a:lnTo>
                  <a:pt x="641" y="1230"/>
                </a:lnTo>
                <a:lnTo>
                  <a:pt x="637" y="1230"/>
                </a:lnTo>
                <a:lnTo>
                  <a:pt x="633" y="1230"/>
                </a:lnTo>
                <a:lnTo>
                  <a:pt x="628" y="1230"/>
                </a:lnTo>
                <a:lnTo>
                  <a:pt x="624" y="1230"/>
                </a:lnTo>
                <a:lnTo>
                  <a:pt x="620" y="1231"/>
                </a:lnTo>
                <a:lnTo>
                  <a:pt x="616" y="1231"/>
                </a:lnTo>
                <a:lnTo>
                  <a:pt x="584" y="1230"/>
                </a:lnTo>
                <a:lnTo>
                  <a:pt x="553" y="1228"/>
                </a:lnTo>
                <a:lnTo>
                  <a:pt x="522" y="1224"/>
                </a:lnTo>
                <a:lnTo>
                  <a:pt x="492" y="1218"/>
                </a:lnTo>
                <a:lnTo>
                  <a:pt x="462" y="1211"/>
                </a:lnTo>
                <a:lnTo>
                  <a:pt x="432" y="1203"/>
                </a:lnTo>
                <a:lnTo>
                  <a:pt x="404" y="1193"/>
                </a:lnTo>
                <a:lnTo>
                  <a:pt x="376" y="1182"/>
                </a:lnTo>
                <a:lnTo>
                  <a:pt x="349" y="1170"/>
                </a:lnTo>
                <a:lnTo>
                  <a:pt x="322" y="1156"/>
                </a:lnTo>
                <a:lnTo>
                  <a:pt x="297" y="1142"/>
                </a:lnTo>
                <a:lnTo>
                  <a:pt x="271" y="1126"/>
                </a:lnTo>
                <a:lnTo>
                  <a:pt x="247" y="1108"/>
                </a:lnTo>
                <a:lnTo>
                  <a:pt x="224" y="1090"/>
                </a:lnTo>
                <a:lnTo>
                  <a:pt x="201" y="1071"/>
                </a:lnTo>
                <a:lnTo>
                  <a:pt x="180" y="1050"/>
                </a:lnTo>
                <a:lnTo>
                  <a:pt x="160" y="1029"/>
                </a:lnTo>
                <a:lnTo>
                  <a:pt x="141" y="1006"/>
                </a:lnTo>
                <a:lnTo>
                  <a:pt x="122" y="984"/>
                </a:lnTo>
                <a:lnTo>
                  <a:pt x="105" y="959"/>
                </a:lnTo>
                <a:lnTo>
                  <a:pt x="88" y="935"/>
                </a:lnTo>
                <a:lnTo>
                  <a:pt x="74" y="908"/>
                </a:lnTo>
                <a:lnTo>
                  <a:pt x="61" y="882"/>
                </a:lnTo>
                <a:lnTo>
                  <a:pt x="48" y="855"/>
                </a:lnTo>
                <a:lnTo>
                  <a:pt x="37" y="827"/>
                </a:lnTo>
                <a:lnTo>
                  <a:pt x="27" y="798"/>
                </a:lnTo>
                <a:lnTo>
                  <a:pt x="19" y="769"/>
                </a:lnTo>
                <a:lnTo>
                  <a:pt x="12" y="739"/>
                </a:lnTo>
                <a:lnTo>
                  <a:pt x="6" y="709"/>
                </a:lnTo>
                <a:lnTo>
                  <a:pt x="3" y="678"/>
                </a:lnTo>
                <a:lnTo>
                  <a:pt x="0" y="647"/>
                </a:lnTo>
                <a:lnTo>
                  <a:pt x="0" y="616"/>
                </a:lnTo>
                <a:lnTo>
                  <a:pt x="0" y="584"/>
                </a:lnTo>
                <a:lnTo>
                  <a:pt x="3" y="553"/>
                </a:lnTo>
                <a:lnTo>
                  <a:pt x="6" y="522"/>
                </a:lnTo>
                <a:lnTo>
                  <a:pt x="12" y="492"/>
                </a:lnTo>
                <a:lnTo>
                  <a:pt x="19" y="462"/>
                </a:lnTo>
                <a:lnTo>
                  <a:pt x="27" y="433"/>
                </a:lnTo>
                <a:lnTo>
                  <a:pt x="37" y="404"/>
                </a:lnTo>
                <a:lnTo>
                  <a:pt x="48" y="376"/>
                </a:lnTo>
                <a:lnTo>
                  <a:pt x="61" y="349"/>
                </a:lnTo>
                <a:lnTo>
                  <a:pt x="74" y="323"/>
                </a:lnTo>
                <a:lnTo>
                  <a:pt x="88" y="297"/>
                </a:lnTo>
                <a:lnTo>
                  <a:pt x="105" y="272"/>
                </a:lnTo>
                <a:lnTo>
                  <a:pt x="122" y="248"/>
                </a:lnTo>
                <a:lnTo>
                  <a:pt x="141" y="225"/>
                </a:lnTo>
                <a:lnTo>
                  <a:pt x="160" y="202"/>
                </a:lnTo>
                <a:lnTo>
                  <a:pt x="180" y="181"/>
                </a:lnTo>
                <a:lnTo>
                  <a:pt x="201" y="160"/>
                </a:lnTo>
                <a:lnTo>
                  <a:pt x="224" y="141"/>
                </a:lnTo>
                <a:lnTo>
                  <a:pt x="247" y="123"/>
                </a:lnTo>
                <a:lnTo>
                  <a:pt x="271" y="105"/>
                </a:lnTo>
                <a:lnTo>
                  <a:pt x="297" y="89"/>
                </a:lnTo>
                <a:lnTo>
                  <a:pt x="322" y="75"/>
                </a:lnTo>
                <a:lnTo>
                  <a:pt x="349" y="61"/>
                </a:lnTo>
                <a:lnTo>
                  <a:pt x="376" y="49"/>
                </a:lnTo>
                <a:lnTo>
                  <a:pt x="404" y="38"/>
                </a:lnTo>
                <a:lnTo>
                  <a:pt x="432" y="28"/>
                </a:lnTo>
                <a:lnTo>
                  <a:pt x="462" y="20"/>
                </a:lnTo>
                <a:lnTo>
                  <a:pt x="492" y="13"/>
                </a:lnTo>
                <a:lnTo>
                  <a:pt x="522" y="7"/>
                </a:lnTo>
                <a:lnTo>
                  <a:pt x="553" y="4"/>
                </a:lnTo>
                <a:lnTo>
                  <a:pt x="584" y="1"/>
                </a:lnTo>
                <a:lnTo>
                  <a:pt x="616" y="0"/>
                </a:lnTo>
                <a:lnTo>
                  <a:pt x="647" y="1"/>
                </a:lnTo>
                <a:lnTo>
                  <a:pt x="678" y="4"/>
                </a:lnTo>
                <a:lnTo>
                  <a:pt x="709" y="7"/>
                </a:lnTo>
                <a:lnTo>
                  <a:pt x="740" y="13"/>
                </a:lnTo>
                <a:lnTo>
                  <a:pt x="769" y="20"/>
                </a:lnTo>
                <a:lnTo>
                  <a:pt x="798" y="28"/>
                </a:lnTo>
                <a:lnTo>
                  <a:pt x="827" y="38"/>
                </a:lnTo>
                <a:lnTo>
                  <a:pt x="855" y="49"/>
                </a:lnTo>
                <a:lnTo>
                  <a:pt x="882" y="61"/>
                </a:lnTo>
                <a:lnTo>
                  <a:pt x="909" y="75"/>
                </a:lnTo>
                <a:lnTo>
                  <a:pt x="935" y="89"/>
                </a:lnTo>
                <a:lnTo>
                  <a:pt x="960" y="105"/>
                </a:lnTo>
                <a:lnTo>
                  <a:pt x="984" y="123"/>
                </a:lnTo>
                <a:lnTo>
                  <a:pt x="1007" y="141"/>
                </a:lnTo>
                <a:lnTo>
                  <a:pt x="1029" y="160"/>
                </a:lnTo>
                <a:lnTo>
                  <a:pt x="1051" y="181"/>
                </a:lnTo>
                <a:lnTo>
                  <a:pt x="1071" y="202"/>
                </a:lnTo>
                <a:lnTo>
                  <a:pt x="1091" y="225"/>
                </a:lnTo>
                <a:lnTo>
                  <a:pt x="1109" y="248"/>
                </a:lnTo>
                <a:lnTo>
                  <a:pt x="1126" y="272"/>
                </a:lnTo>
                <a:lnTo>
                  <a:pt x="1142" y="297"/>
                </a:lnTo>
                <a:lnTo>
                  <a:pt x="1157" y="323"/>
                </a:lnTo>
                <a:lnTo>
                  <a:pt x="1171" y="349"/>
                </a:lnTo>
                <a:lnTo>
                  <a:pt x="1183" y="376"/>
                </a:lnTo>
                <a:lnTo>
                  <a:pt x="1194" y="404"/>
                </a:lnTo>
                <a:lnTo>
                  <a:pt x="1204" y="433"/>
                </a:lnTo>
                <a:lnTo>
                  <a:pt x="1212" y="462"/>
                </a:lnTo>
                <a:lnTo>
                  <a:pt x="1219" y="492"/>
                </a:lnTo>
                <a:lnTo>
                  <a:pt x="1225" y="522"/>
                </a:lnTo>
                <a:lnTo>
                  <a:pt x="1228" y="553"/>
                </a:lnTo>
                <a:lnTo>
                  <a:pt x="1231" y="584"/>
                </a:lnTo>
                <a:lnTo>
                  <a:pt x="1232" y="616"/>
                </a:lnTo>
                <a:lnTo>
                  <a:pt x="1232" y="617"/>
                </a:lnTo>
                <a:lnTo>
                  <a:pt x="1232" y="618"/>
                </a:lnTo>
                <a:lnTo>
                  <a:pt x="1232" y="619"/>
                </a:lnTo>
                <a:lnTo>
                  <a:pt x="1232" y="620"/>
                </a:lnTo>
                <a:lnTo>
                  <a:pt x="1232" y="621"/>
                </a:lnTo>
                <a:lnTo>
                  <a:pt x="1232" y="622"/>
                </a:lnTo>
                <a:lnTo>
                  <a:pt x="1232" y="623"/>
                </a:lnTo>
                <a:lnTo>
                  <a:pt x="616" y="6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Freeform 33"/>
          <p:cNvSpPr>
            <a:spLocks/>
          </p:cNvSpPr>
          <p:nvPr/>
        </p:nvSpPr>
        <p:spPr bwMode="auto">
          <a:xfrm>
            <a:off x="3676650" y="4779963"/>
            <a:ext cx="692150" cy="128587"/>
          </a:xfrm>
          <a:custGeom>
            <a:avLst/>
            <a:gdLst>
              <a:gd name="T0" fmla="*/ 0 w 327"/>
              <a:gd name="T1" fmla="*/ 0 h 108"/>
              <a:gd name="T2" fmla="*/ 2147483646 w 327"/>
              <a:gd name="T3" fmla="*/ 0 h 108"/>
              <a:gd name="T4" fmla="*/ 2147483646 w 327"/>
              <a:gd name="T5" fmla="*/ 2147483646 h 1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7" h="108">
                <a:moveTo>
                  <a:pt x="0" y="0"/>
                </a:moveTo>
                <a:lnTo>
                  <a:pt x="219" y="0"/>
                </a:lnTo>
                <a:lnTo>
                  <a:pt x="326" y="10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Freeform 34"/>
          <p:cNvSpPr>
            <a:spLocks/>
          </p:cNvSpPr>
          <p:nvPr/>
        </p:nvSpPr>
        <p:spPr bwMode="auto">
          <a:xfrm>
            <a:off x="5991225" y="5511800"/>
            <a:ext cx="692150" cy="127000"/>
          </a:xfrm>
          <a:custGeom>
            <a:avLst/>
            <a:gdLst>
              <a:gd name="T0" fmla="*/ 2147483646 w 327"/>
              <a:gd name="T1" fmla="*/ 0 h 107"/>
              <a:gd name="T2" fmla="*/ 2147483646 w 327"/>
              <a:gd name="T3" fmla="*/ 0 h 107"/>
              <a:gd name="T4" fmla="*/ 0 w 327"/>
              <a:gd name="T5" fmla="*/ 2147483646 h 10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7" h="107">
                <a:moveTo>
                  <a:pt x="326" y="0"/>
                </a:moveTo>
                <a:lnTo>
                  <a:pt x="106" y="0"/>
                </a:lnTo>
                <a:lnTo>
                  <a:pt x="0" y="10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Freeform 35"/>
          <p:cNvSpPr>
            <a:spLocks/>
          </p:cNvSpPr>
          <p:nvPr/>
        </p:nvSpPr>
        <p:spPr bwMode="auto">
          <a:xfrm>
            <a:off x="5243513" y="5967413"/>
            <a:ext cx="1406525" cy="258762"/>
          </a:xfrm>
          <a:custGeom>
            <a:avLst/>
            <a:gdLst>
              <a:gd name="T0" fmla="*/ 2147483646 w 664"/>
              <a:gd name="T1" fmla="*/ 2147483646 h 217"/>
              <a:gd name="T2" fmla="*/ 2147483646 w 664"/>
              <a:gd name="T3" fmla="*/ 2147483646 h 217"/>
              <a:gd name="T4" fmla="*/ 0 w 664"/>
              <a:gd name="T5" fmla="*/ 0 h 2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64" h="217">
                <a:moveTo>
                  <a:pt x="663" y="216"/>
                </a:moveTo>
                <a:lnTo>
                  <a:pt x="218" y="21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Rectangle 36"/>
          <p:cNvSpPr>
            <a:spLocks noChangeArrowheads="1"/>
          </p:cNvSpPr>
          <p:nvPr/>
        </p:nvSpPr>
        <p:spPr bwMode="auto">
          <a:xfrm>
            <a:off x="6769100" y="5205413"/>
            <a:ext cx="593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</a:rPr>
              <a:t>15%</a:t>
            </a:r>
          </a:p>
        </p:txBody>
      </p:sp>
      <p:sp>
        <p:nvSpPr>
          <p:cNvPr id="20518" name="Rectangle 37"/>
          <p:cNvSpPr>
            <a:spLocks noChangeArrowheads="1"/>
          </p:cNvSpPr>
          <p:nvPr/>
        </p:nvSpPr>
        <p:spPr bwMode="auto">
          <a:xfrm>
            <a:off x="3160713" y="4424363"/>
            <a:ext cx="5937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</a:rPr>
              <a:t>81%</a:t>
            </a:r>
          </a:p>
        </p:txBody>
      </p:sp>
      <p:sp>
        <p:nvSpPr>
          <p:cNvPr id="20519" name="Rectangle 38"/>
          <p:cNvSpPr>
            <a:spLocks noChangeArrowheads="1"/>
          </p:cNvSpPr>
          <p:nvPr/>
        </p:nvSpPr>
        <p:spPr bwMode="auto">
          <a:xfrm>
            <a:off x="6704013" y="5988050"/>
            <a:ext cx="4873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600" b="1">
                <a:latin typeface="Times New Roman" panose="02020603050405020304" pitchFamily="18" charset="0"/>
              </a:rPr>
              <a:t>4%</a:t>
            </a:r>
          </a:p>
        </p:txBody>
      </p:sp>
      <p:sp>
        <p:nvSpPr>
          <p:cNvPr id="20520" name="Rectangle 39"/>
          <p:cNvSpPr>
            <a:spLocks noChangeArrowheads="1"/>
          </p:cNvSpPr>
          <p:nvPr/>
        </p:nvSpPr>
        <p:spPr bwMode="auto">
          <a:xfrm>
            <a:off x="2832100" y="4686300"/>
            <a:ext cx="9921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</a:rPr>
              <a:t>Corporation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6786563" y="5462588"/>
            <a:ext cx="95885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</a:rPr>
              <a:t>Partnership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87413" y="4779963"/>
            <a:ext cx="22225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Forms of Ownership</a:t>
            </a: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</a:rPr>
              <a:t>(% of sales)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900">
                <a:latin typeface="Times New Roman" panose="02020603050405020304" pitchFamily="18" charset="0"/>
              </a:rPr>
              <a:t>Source: Statistical Abstract</a:t>
            </a:r>
          </a:p>
          <a:p>
            <a:pPr eaLnBrk="1" hangingPunct="1"/>
            <a:r>
              <a:rPr lang="en-US" altLang="en-US" sz="900">
                <a:latin typeface="Times New Roman" panose="02020603050405020304" pitchFamily="18" charset="0"/>
              </a:rPr>
              <a:t>of the United States, 2012, Table 744.</a:t>
            </a:r>
          </a:p>
        </p:txBody>
      </p:sp>
      <p:sp>
        <p:nvSpPr>
          <p:cNvPr id="20523" name="TextBox 1"/>
          <p:cNvSpPr txBox="1">
            <a:spLocks noChangeArrowheads="1"/>
          </p:cNvSpPr>
          <p:nvPr/>
        </p:nvSpPr>
        <p:spPr bwMode="auto">
          <a:xfrm>
            <a:off x="605651" y="1344613"/>
            <a:ext cx="6665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Most businesses are Sole Proprietorships</a:t>
            </a:r>
          </a:p>
        </p:txBody>
      </p:sp>
      <p:sp>
        <p:nvSpPr>
          <p:cNvPr id="20524" name="TextBox 2"/>
          <p:cNvSpPr txBox="1">
            <a:spLocks noChangeArrowheads="1"/>
          </p:cNvSpPr>
          <p:nvPr/>
        </p:nvSpPr>
        <p:spPr bwMode="auto">
          <a:xfrm>
            <a:off x="609600" y="3962400"/>
            <a:ext cx="6289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Arial" panose="020B0604020202020204" pitchFamily="34" charset="0"/>
              </a:rPr>
              <a:t>Corporations have higher levels of sales ($)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Sole Proprietorship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2971800"/>
            <a:ext cx="3784600" cy="19431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Simple to create</a:t>
            </a:r>
          </a:p>
          <a:p>
            <a:pPr eaLnBrk="1" hangingPunct="1"/>
            <a:r>
              <a:rPr lang="en-US" altLang="en-US" sz="2400" smtClean="0"/>
              <a:t>Low start-up costs </a:t>
            </a:r>
          </a:p>
          <a:p>
            <a:pPr eaLnBrk="1" hangingPunct="1"/>
            <a:r>
              <a:rPr lang="en-US" altLang="en-US" sz="2400" smtClean="0"/>
              <a:t>Taxed at personal rates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73600" y="2971800"/>
            <a:ext cx="4368800" cy="21717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Unlimited liability</a:t>
            </a:r>
          </a:p>
          <a:p>
            <a:pPr eaLnBrk="1" hangingPunct="1"/>
            <a:r>
              <a:rPr lang="en-US" altLang="en-US" sz="2400" smtClean="0"/>
              <a:t>Limited access to assets</a:t>
            </a:r>
          </a:p>
          <a:p>
            <a:pPr eaLnBrk="1" hangingPunct="1"/>
            <a:r>
              <a:rPr lang="en-US" altLang="en-US" sz="2400" smtClean="0"/>
              <a:t>Hard to transfer ownership to another person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87350" y="1703388"/>
            <a:ext cx="82994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</a:rPr>
              <a:t>A business owned/managed by one individual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895350" y="2446338"/>
            <a:ext cx="1706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Advantages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264150" y="2446338"/>
            <a:ext cx="2062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Disadvantages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Sole Proprietorship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5438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Good form of organization for:</a:t>
            </a:r>
          </a:p>
          <a:p>
            <a:pPr eaLnBrk="1" hangingPunct="1"/>
            <a:endParaRPr lang="en-US" altLang="en-US" sz="1200" smtClean="0"/>
          </a:p>
          <a:p>
            <a:pPr lvl="1" eaLnBrk="1" hangingPunct="1"/>
            <a:r>
              <a:rPr lang="en-US" altLang="en-US" smtClean="0"/>
              <a:t>Businesses with very little risk to others</a:t>
            </a:r>
          </a:p>
          <a:p>
            <a:pPr lvl="1" eaLnBrk="1" hangingPunct="1"/>
            <a:r>
              <a:rPr lang="en-US" altLang="en-US" smtClean="0"/>
              <a:t>Small, part-time, or temporary businesses</a:t>
            </a:r>
          </a:p>
          <a:p>
            <a:pPr lvl="1" eaLnBrk="1" hangingPunct="1"/>
            <a:r>
              <a:rPr lang="en-US" altLang="en-US" smtClean="0"/>
              <a:t>“Low budget” businesses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Hard to transfer to another owner</a:t>
            </a:r>
          </a:p>
          <a:p>
            <a:pPr lvl="1" eaLnBrk="1" hangingPunct="1"/>
            <a:r>
              <a:rPr lang="en-US" altLang="en-US" smtClean="0"/>
              <a:t>Must sell the business to new owner or form a different type of organization (partnership, etc.)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Sole Proprietorship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5438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Examples:</a:t>
            </a:r>
          </a:p>
          <a:p>
            <a:pPr lvl="1" eaLnBrk="1" hangingPunct="1"/>
            <a:r>
              <a:rPr lang="en-US" altLang="en-US" smtClean="0"/>
              <a:t>Most farms (85%) are sole proprietorships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Many roadside stands/markets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Other local businesses?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Partnerships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3200" y="2914650"/>
            <a:ext cx="4165600" cy="295275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Relatively easy to establish</a:t>
            </a:r>
          </a:p>
          <a:p>
            <a:pPr eaLnBrk="1" hangingPunct="1"/>
            <a:r>
              <a:rPr lang="en-US" altLang="en-US" sz="2400" smtClean="0"/>
              <a:t>Pooling of resources by owners</a:t>
            </a:r>
          </a:p>
          <a:p>
            <a:pPr lvl="1" eaLnBrk="1" hangingPunct="1"/>
            <a:r>
              <a:rPr lang="en-US" altLang="en-US" sz="2000" smtClean="0"/>
              <a:t>Assets, Capital, etc.</a:t>
            </a:r>
          </a:p>
          <a:p>
            <a:pPr eaLnBrk="1" hangingPunct="1"/>
            <a:r>
              <a:rPr lang="en-US" altLang="en-US" sz="2400" smtClean="0"/>
              <a:t>Taxed at personal rate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73600" y="2914650"/>
            <a:ext cx="4165600" cy="295275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Unlimited liability</a:t>
            </a:r>
          </a:p>
          <a:p>
            <a:pPr eaLnBrk="1" hangingPunct="1"/>
            <a:r>
              <a:rPr lang="en-US" altLang="en-US" sz="2400" smtClean="0"/>
              <a:t>Harder to transfer to others</a:t>
            </a:r>
          </a:p>
          <a:p>
            <a:pPr eaLnBrk="1" hangingPunct="1"/>
            <a:r>
              <a:rPr lang="en-US" altLang="en-US" sz="2400" smtClean="0"/>
              <a:t>Potential for conflict among owners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7350" y="1627188"/>
            <a:ext cx="8451850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</a:rPr>
              <a:t>2 or more people (or groups)</a:t>
            </a:r>
          </a:p>
          <a:p>
            <a:pPr algn="ctr" eaLnBrk="1" hangingPunct="1"/>
            <a:r>
              <a:rPr lang="en-US" altLang="en-US" sz="2400" b="1">
                <a:latin typeface="Times New Roman" panose="02020603050405020304" pitchFamily="18" charset="0"/>
              </a:rPr>
              <a:t>who co-own a business 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895350" y="2446338"/>
            <a:ext cx="1706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Advantages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264150" y="2446338"/>
            <a:ext cx="20621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 u="sng">
                <a:latin typeface="Times New Roman" panose="02020603050405020304" pitchFamily="18" charset="0"/>
              </a:rPr>
              <a:t>Disadvantages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rop">
  <a:themeElements>
    <a:clrScheme name="Custom 3">
      <a:dk1>
        <a:sysClr val="windowText" lastClr="000000"/>
      </a:dk1>
      <a:lt1>
        <a:sysClr val="window" lastClr="FFFFFF"/>
      </a:lt1>
      <a:dk2>
        <a:srgbClr val="648C1A"/>
      </a:dk2>
      <a:lt2>
        <a:srgbClr val="D1D3D3"/>
      </a:lt2>
      <a:accent1>
        <a:srgbClr val="648C1A"/>
      </a:accent1>
      <a:accent2>
        <a:srgbClr val="D1D3D3"/>
      </a:accent2>
      <a:accent3>
        <a:srgbClr val="003055"/>
      </a:accent3>
      <a:accent4>
        <a:srgbClr val="648C1A"/>
      </a:accent4>
      <a:accent5>
        <a:srgbClr val="D1D3D3"/>
      </a:accent5>
      <a:accent6>
        <a:srgbClr val="648C1A"/>
      </a:accent6>
      <a:hlink>
        <a:srgbClr val="003055"/>
      </a:hlink>
      <a:folHlink>
        <a:srgbClr val="00305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KC PPT slide template_Logo with TM</Template>
  <TotalTime>15991051</TotalTime>
  <Pages>12</Pages>
  <Words>818</Words>
  <Application>Microsoft Office PowerPoint</Application>
  <PresentationFormat>Letter Paper (8.5x11 in)</PresentationFormat>
  <Paragraphs>179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Arial</vt:lpstr>
      <vt:lpstr>Franklin Gothic Book</vt:lpstr>
      <vt:lpstr>Times New Roman</vt:lpstr>
      <vt:lpstr>Crop</vt:lpstr>
      <vt:lpstr>Forms of  Business Organization</vt:lpstr>
      <vt:lpstr>Main Factors in Choosing a  Form of Ownership</vt:lpstr>
      <vt:lpstr>Major Forms of Ownership</vt:lpstr>
      <vt:lpstr>“Hybrid” Forms of Ownership</vt:lpstr>
      <vt:lpstr>Forms of Ownership</vt:lpstr>
      <vt:lpstr>Sole Proprietorship</vt:lpstr>
      <vt:lpstr>Sole Proprietorship</vt:lpstr>
      <vt:lpstr>Sole Proprietorship</vt:lpstr>
      <vt:lpstr>Partnerships</vt:lpstr>
      <vt:lpstr>Types of Partners</vt:lpstr>
      <vt:lpstr>Partnerships</vt:lpstr>
      <vt:lpstr>Partnerships</vt:lpstr>
      <vt:lpstr>Partnerships</vt:lpstr>
      <vt:lpstr>Corporations</vt:lpstr>
      <vt:lpstr>Types of Corporations</vt:lpstr>
      <vt:lpstr>Corporations</vt:lpstr>
      <vt:lpstr>Corporations</vt:lpstr>
      <vt:lpstr>Limited Liability  Companies (LLC)</vt:lpstr>
      <vt:lpstr>Limited Liability Companies (LLCs)</vt:lpstr>
      <vt:lpstr>So which is it gonna be?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of Business Organization</dc:title>
  <dc:creator>Alex White</dc:creator>
  <cp:lastModifiedBy>Scyphers, Sarah</cp:lastModifiedBy>
  <cp:revision>39</cp:revision>
  <cp:lastPrinted>2023-05-30T17:48:22Z</cp:lastPrinted>
  <dcterms:created xsi:type="dcterms:W3CDTF">1997-01-19T11:49:16Z</dcterms:created>
  <dcterms:modified xsi:type="dcterms:W3CDTF">2023-05-30T17:51:59Z</dcterms:modified>
</cp:coreProperties>
</file>