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C490A-7316-456F-915B-166993C975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B4E28-B507-444D-90F5-758196EB4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1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98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82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0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5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11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535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65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3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4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4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0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69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09800"/>
            <a:ext cx="7084115" cy="110759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 smtClean="0"/>
              <a:t>The Language </a:t>
            </a:r>
            <a:br>
              <a:rPr lang="en-US" sz="5400" dirty="0" smtClean="0"/>
            </a:br>
            <a:r>
              <a:rPr lang="en-US" sz="5400" dirty="0" smtClean="0"/>
              <a:t>of Business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2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 = something tangible that a business owns or controls</a:t>
            </a:r>
          </a:p>
          <a:p>
            <a:pPr lvl="1"/>
            <a:r>
              <a:rPr lang="en-US" dirty="0"/>
              <a:t>Land, buildings, equipment, cash, inventories</a:t>
            </a:r>
          </a:p>
          <a:p>
            <a:pPr lvl="1"/>
            <a:r>
              <a:rPr lang="en-US" dirty="0"/>
              <a:t>Breeding livestock, feeder livestock, fencing</a:t>
            </a:r>
          </a:p>
          <a:p>
            <a:pPr lvl="1"/>
            <a:r>
              <a:rPr lang="en-US" dirty="0" smtClean="0"/>
              <a:t>Accounts receivable</a:t>
            </a:r>
          </a:p>
          <a:p>
            <a:pPr lvl="2"/>
            <a:r>
              <a:rPr lang="en-US" dirty="0" smtClean="0"/>
              <a:t>This refers to money owed to a producer for items sold “on credit” or “on account”</a:t>
            </a:r>
          </a:p>
          <a:p>
            <a:pPr lvl="2"/>
            <a:r>
              <a:rPr lang="en-US" dirty="0" smtClean="0"/>
              <a:t>Example: A customer buys $5,000 of lumber on credit and will be billed at the end of the month.</a:t>
            </a:r>
          </a:p>
          <a:p>
            <a:pPr lvl="3"/>
            <a:r>
              <a:rPr lang="en-US" dirty="0" smtClean="0"/>
              <a:t>The $5,000 is called “accounts receivable” for the seller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85900" y="1968246"/>
            <a:ext cx="6400800" cy="37467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Liabilities = something the business owes to a lender or creditor</a:t>
            </a:r>
          </a:p>
          <a:p>
            <a:pPr lvl="1"/>
            <a:r>
              <a:rPr lang="en-US" dirty="0" smtClean="0"/>
              <a:t>Accounts Payable = money owed to a supplier for items purchased on credit</a:t>
            </a:r>
          </a:p>
          <a:p>
            <a:pPr lvl="2"/>
            <a:r>
              <a:rPr lang="en-US" dirty="0" smtClean="0"/>
              <a:t>You will pay the supplier at the end of the month</a:t>
            </a:r>
          </a:p>
          <a:p>
            <a:pPr lvl="1"/>
            <a:endParaRPr lang="en-US" sz="825" dirty="0"/>
          </a:p>
          <a:p>
            <a:pPr lvl="1"/>
            <a:r>
              <a:rPr lang="en-US" dirty="0" smtClean="0"/>
              <a:t>Loans = more formal arrangement than Acct. Payable</a:t>
            </a:r>
          </a:p>
          <a:p>
            <a:pPr lvl="2"/>
            <a:r>
              <a:rPr lang="en-US" dirty="0" smtClean="0"/>
              <a:t>Loans are used to purchase high-dollar assets</a:t>
            </a:r>
          </a:p>
          <a:p>
            <a:pPr lvl="2"/>
            <a:r>
              <a:rPr lang="en-US" dirty="0" smtClean="0"/>
              <a:t>Apply to a lender for a loan</a:t>
            </a:r>
          </a:p>
          <a:p>
            <a:pPr lvl="2"/>
            <a:r>
              <a:rPr lang="en-US" dirty="0" smtClean="0"/>
              <a:t>Lender provides you with funds for your stated purchase</a:t>
            </a:r>
          </a:p>
          <a:p>
            <a:pPr lvl="2"/>
            <a:r>
              <a:rPr lang="en-US" dirty="0" smtClean="0"/>
              <a:t>You repay the lender over time</a:t>
            </a:r>
          </a:p>
          <a:p>
            <a:pPr lvl="3"/>
            <a:r>
              <a:rPr lang="en-US" dirty="0" smtClean="0"/>
              <a:t>Terms are specified in the loan contract</a:t>
            </a:r>
          </a:p>
        </p:txBody>
      </p:sp>
    </p:spTree>
    <p:extLst>
      <p:ext uri="{BB962C8B-B14F-4D97-AF65-F5344CB8AC3E}">
        <p14:creationId xmlns:p14="http://schemas.microsoft.com/office/powerpoint/2010/main" val="20001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Owners Equity (or Net Worth)</a:t>
            </a:r>
          </a:p>
          <a:p>
            <a:pPr lvl="1"/>
            <a:r>
              <a:rPr lang="en-US" dirty="0" smtClean="0"/>
              <a:t>Equity = the difference between market value of an asset and the remaining loan balance</a:t>
            </a:r>
          </a:p>
          <a:p>
            <a:pPr lvl="1"/>
            <a:r>
              <a:rPr lang="en-US" dirty="0" smtClean="0"/>
              <a:t>Equity = Value of Assets – Remaining Loan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want your equity to be greater than $0</a:t>
            </a:r>
          </a:p>
          <a:p>
            <a:pPr lvl="1"/>
            <a:r>
              <a:rPr lang="en-US" dirty="0" smtClean="0"/>
              <a:t>You want your equity to grow over time</a:t>
            </a:r>
          </a:p>
          <a:p>
            <a:pPr lvl="2"/>
            <a:r>
              <a:rPr lang="en-US" dirty="0" smtClean="0"/>
              <a:t>This means you are:</a:t>
            </a:r>
          </a:p>
          <a:p>
            <a:pPr lvl="3"/>
            <a:r>
              <a:rPr lang="en-US" dirty="0" smtClean="0"/>
              <a:t>Earning profits</a:t>
            </a:r>
          </a:p>
          <a:p>
            <a:pPr lvl="3"/>
            <a:r>
              <a:rPr lang="en-US" dirty="0" smtClean="0"/>
              <a:t>Paying down your liabilities</a:t>
            </a:r>
          </a:p>
          <a:p>
            <a:pPr lvl="3"/>
            <a:r>
              <a:rPr lang="en-US" dirty="0" smtClean="0"/>
              <a:t>The value of </a:t>
            </a:r>
            <a:r>
              <a:rPr lang="en-US" smtClean="0"/>
              <a:t>your business is growing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Language of Business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420" y="1219200"/>
            <a:ext cx="7426779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terms specific to the business world</a:t>
            </a:r>
          </a:p>
          <a:p>
            <a:pPr lvl="1"/>
            <a:r>
              <a:rPr lang="en-US" dirty="0" smtClean="0"/>
              <a:t>Like learning a new language</a:t>
            </a:r>
          </a:p>
          <a:p>
            <a:pPr lvl="1"/>
            <a:endParaRPr lang="en-US" dirty="0"/>
          </a:p>
          <a:p>
            <a:r>
              <a:rPr lang="en-US" dirty="0" smtClean="0"/>
              <a:t>You should understand these terms:</a:t>
            </a:r>
          </a:p>
          <a:p>
            <a:pPr lvl="1"/>
            <a:r>
              <a:rPr lang="en-US" dirty="0" smtClean="0"/>
              <a:t>To improve your business management</a:t>
            </a:r>
          </a:p>
          <a:p>
            <a:pPr lvl="1"/>
            <a:r>
              <a:rPr lang="en-US" dirty="0" smtClean="0"/>
              <a:t>To be able to talk with:</a:t>
            </a:r>
          </a:p>
          <a:p>
            <a:pPr lvl="2"/>
            <a:r>
              <a:rPr lang="en-US" dirty="0" smtClean="0"/>
              <a:t>Lenders</a:t>
            </a:r>
          </a:p>
          <a:p>
            <a:pPr lvl="2"/>
            <a:r>
              <a:rPr lang="en-US" dirty="0" smtClean="0"/>
              <a:t>Accountants</a:t>
            </a:r>
          </a:p>
          <a:p>
            <a:pPr lvl="2"/>
            <a:r>
              <a:rPr lang="en-US" dirty="0" smtClean="0"/>
              <a:t>Consultants</a:t>
            </a:r>
          </a:p>
          <a:p>
            <a:pPr lvl="2"/>
            <a:r>
              <a:rPr lang="en-US" dirty="0" smtClean="0"/>
              <a:t>Lawyers</a:t>
            </a:r>
          </a:p>
          <a:p>
            <a:pPr lvl="2"/>
            <a:r>
              <a:rPr lang="en-US" dirty="0" smtClean="0"/>
              <a:t>Other business owners/managers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businesses try to earn profits</a:t>
            </a:r>
          </a:p>
          <a:p>
            <a:pPr lvl="1"/>
            <a:r>
              <a:rPr lang="en-US" dirty="0" smtClean="0"/>
              <a:t>Profits allow them to:</a:t>
            </a:r>
          </a:p>
          <a:p>
            <a:pPr lvl="2"/>
            <a:r>
              <a:rPr lang="en-US" dirty="0" smtClean="0"/>
              <a:t>Invest in the company</a:t>
            </a:r>
          </a:p>
          <a:p>
            <a:pPr lvl="3"/>
            <a:r>
              <a:rPr lang="en-US" dirty="0" smtClean="0"/>
              <a:t>Buy new equipment, expand, replace old equipment</a:t>
            </a:r>
          </a:p>
          <a:p>
            <a:pPr lvl="2"/>
            <a:r>
              <a:rPr lang="en-US" dirty="0" smtClean="0"/>
              <a:t>Pay the owners</a:t>
            </a:r>
          </a:p>
          <a:p>
            <a:endParaRPr lang="en-US" dirty="0"/>
          </a:p>
          <a:p>
            <a:r>
              <a:rPr lang="en-US" dirty="0" smtClean="0"/>
              <a:t>Profits = the money left after paying all expenses</a:t>
            </a:r>
          </a:p>
          <a:p>
            <a:pPr lvl="1"/>
            <a:r>
              <a:rPr lang="en-US" dirty="0" smtClean="0"/>
              <a:t>Profits = Revenues -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Revenues</a:t>
            </a:r>
          </a:p>
          <a:p>
            <a:pPr lvl="1"/>
            <a:r>
              <a:rPr lang="en-US" dirty="0" smtClean="0"/>
              <a:t>The money coming in (income) from selling your product or service</a:t>
            </a:r>
          </a:p>
          <a:p>
            <a:pPr lvl="1"/>
            <a:r>
              <a:rPr lang="en-US" dirty="0" smtClean="0"/>
              <a:t>Revenues = Selling Price/Unit x Units Sold</a:t>
            </a:r>
          </a:p>
          <a:p>
            <a:pPr lvl="2"/>
            <a:r>
              <a:rPr lang="en-US" dirty="0" smtClean="0"/>
              <a:t>For all products/services sold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Revenue refers to the money coming in</a:t>
            </a:r>
          </a:p>
          <a:p>
            <a:pPr lvl="2"/>
            <a:r>
              <a:rPr lang="en-US" dirty="0" smtClean="0"/>
              <a:t>It does NOT include any expenses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6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Expenses = cost of doing business</a:t>
            </a:r>
          </a:p>
          <a:p>
            <a:r>
              <a:rPr lang="en-US" dirty="0" smtClean="0"/>
              <a:t>2 Main Types of Expenses:</a:t>
            </a:r>
          </a:p>
          <a:p>
            <a:pPr lvl="1"/>
            <a:r>
              <a:rPr lang="en-US" dirty="0" smtClean="0"/>
              <a:t>Variable Expenses (Operating Expenses)</a:t>
            </a:r>
          </a:p>
          <a:p>
            <a:pPr lvl="2"/>
            <a:r>
              <a:rPr lang="en-US" dirty="0" smtClean="0"/>
              <a:t>These are expenses that change directly with the level of production</a:t>
            </a:r>
          </a:p>
          <a:p>
            <a:pPr lvl="3"/>
            <a:r>
              <a:rPr lang="en-US" dirty="0" smtClean="0"/>
              <a:t>If you increase production, these costs increase</a:t>
            </a:r>
          </a:p>
          <a:p>
            <a:pPr lvl="3"/>
            <a:r>
              <a:rPr lang="en-US" dirty="0" smtClean="0"/>
              <a:t>If you decrease production, these costs decrease</a:t>
            </a:r>
          </a:p>
          <a:p>
            <a:pPr lvl="2"/>
            <a:r>
              <a:rPr lang="en-US" dirty="0" smtClean="0"/>
              <a:t>Easy to think of “out of pocket” expenses</a:t>
            </a:r>
          </a:p>
          <a:p>
            <a:pPr lvl="2"/>
            <a:r>
              <a:rPr lang="en-US" dirty="0" smtClean="0"/>
              <a:t>Also called “Cost of Goods Sold”</a:t>
            </a:r>
          </a:p>
          <a:p>
            <a:pPr lvl="2"/>
            <a:r>
              <a:rPr lang="en-US" dirty="0" smtClean="0"/>
              <a:t>Examples:</a:t>
            </a:r>
          </a:p>
          <a:p>
            <a:pPr lvl="3"/>
            <a:r>
              <a:rPr lang="en-US" dirty="0" smtClean="0"/>
              <a:t>Fuel, fertilizer, seed, chemicals, hired labor, repairs</a:t>
            </a:r>
          </a:p>
        </p:txBody>
      </p:sp>
    </p:spTree>
    <p:extLst>
      <p:ext uri="{BB962C8B-B14F-4D97-AF65-F5344CB8AC3E}">
        <p14:creationId xmlns:p14="http://schemas.microsoft.com/office/powerpoint/2010/main" val="16454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Overhead (Fixed) Expenses</a:t>
            </a:r>
          </a:p>
          <a:p>
            <a:pPr lvl="2"/>
            <a:r>
              <a:rPr lang="en-US" dirty="0" smtClean="0"/>
              <a:t>These are costs that you have just because you are in business</a:t>
            </a:r>
          </a:p>
          <a:p>
            <a:pPr lvl="3"/>
            <a:r>
              <a:rPr lang="en-US" dirty="0" smtClean="0"/>
              <a:t>Business licenses, property taxes</a:t>
            </a:r>
          </a:p>
          <a:p>
            <a:pPr lvl="3"/>
            <a:r>
              <a:rPr lang="en-US" dirty="0" smtClean="0"/>
              <a:t>Office rent, insurance premiums</a:t>
            </a:r>
          </a:p>
          <a:p>
            <a:pPr lvl="3"/>
            <a:r>
              <a:rPr lang="en-US" dirty="0" smtClean="0"/>
              <a:t>Administrative and office expenses, interest on loans</a:t>
            </a:r>
          </a:p>
          <a:p>
            <a:pPr lvl="3"/>
            <a:r>
              <a:rPr lang="en-US" dirty="0" smtClean="0"/>
              <a:t>Depreciation</a:t>
            </a:r>
          </a:p>
          <a:p>
            <a:pPr lvl="3"/>
            <a:r>
              <a:rPr lang="en-US" dirty="0" smtClean="0"/>
              <a:t>Owners salary (not always included in overhead)</a:t>
            </a:r>
          </a:p>
          <a:p>
            <a:pPr lvl="2"/>
            <a:r>
              <a:rPr lang="en-US" dirty="0" smtClean="0"/>
              <a:t>These costs do NOT change significantly if production changes</a:t>
            </a:r>
          </a:p>
          <a:p>
            <a:pPr lvl="3"/>
            <a:r>
              <a:rPr lang="en-US" dirty="0" smtClean="0"/>
              <a:t>If production increases, office rent doesn’t change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1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85900" y="1968247"/>
            <a:ext cx="64008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Total Expenses = Variable Exp. + Overhead</a:t>
            </a:r>
          </a:p>
          <a:p>
            <a:pPr lvl="1"/>
            <a:r>
              <a:rPr lang="en-US" dirty="0" smtClean="0"/>
              <a:t>Measure of the total cost of doing business</a:t>
            </a:r>
          </a:p>
          <a:p>
            <a:pPr lvl="1"/>
            <a:endParaRPr lang="en-US" dirty="0"/>
          </a:p>
          <a:p>
            <a:r>
              <a:rPr lang="en-US" dirty="0" smtClean="0"/>
              <a:t>Gross Margin = Revenues – Variable Expenses</a:t>
            </a:r>
          </a:p>
          <a:p>
            <a:pPr lvl="1"/>
            <a:r>
              <a:rPr lang="en-US" dirty="0" smtClean="0"/>
              <a:t>You want your gross margin to be greater than $0</a:t>
            </a:r>
          </a:p>
          <a:p>
            <a:pPr lvl="1"/>
            <a:endParaRPr lang="en-US" dirty="0"/>
          </a:p>
          <a:p>
            <a:r>
              <a:rPr lang="en-US" dirty="0" smtClean="0"/>
              <a:t>Gross Margin/Unit = Gross Margin divided by the number of units sold</a:t>
            </a:r>
          </a:p>
          <a:p>
            <a:pPr lvl="1"/>
            <a:r>
              <a:rPr lang="en-US" dirty="0" smtClean="0"/>
              <a:t>Good number to know</a:t>
            </a:r>
          </a:p>
          <a:p>
            <a:pPr lvl="1"/>
            <a:r>
              <a:rPr lang="en-US" dirty="0" smtClean="0"/>
              <a:t>It shows which products are earning you the most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1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Profit = Revenues – Total Expenses</a:t>
            </a:r>
          </a:p>
          <a:p>
            <a:pPr lvl="1"/>
            <a:r>
              <a:rPr lang="en-US" dirty="0" smtClean="0"/>
              <a:t>Or: Profit = Gross Margin – Overhead Expenses</a:t>
            </a:r>
          </a:p>
          <a:p>
            <a:pPr lvl="1"/>
            <a:r>
              <a:rPr lang="en-US" dirty="0" smtClean="0"/>
              <a:t>Also called “net income”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want Profit to be greater than $0</a:t>
            </a:r>
          </a:p>
          <a:p>
            <a:pPr lvl="2"/>
            <a:r>
              <a:rPr lang="en-US" dirty="0" smtClean="0"/>
              <a:t>The higher the better (usually)!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When a manager talks about “the bottom line”, they are referring to profits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= resources that a business owns</a:t>
            </a:r>
          </a:p>
          <a:p>
            <a:pPr lvl="1"/>
            <a:r>
              <a:rPr lang="en-US" dirty="0" smtClean="0"/>
              <a:t>Land, buildings, equipment, labor, cash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 “capital purchase” refers to buying something that will be used in the business year after year</a:t>
            </a:r>
          </a:p>
          <a:p>
            <a:pPr lvl="2"/>
            <a:r>
              <a:rPr lang="en-US" dirty="0" smtClean="0"/>
              <a:t>Tractors, breeding livestock, barns, mowers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111</TotalTime>
  <Words>664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Franklin Gothic Book</vt:lpstr>
      <vt:lpstr>Crop</vt:lpstr>
      <vt:lpstr>The Language  of Business</vt:lpstr>
      <vt:lpstr>The Language of Business</vt:lpstr>
      <vt:lpstr>Understanding Profits</vt:lpstr>
      <vt:lpstr>Profits</vt:lpstr>
      <vt:lpstr>Profits</vt:lpstr>
      <vt:lpstr>Profits</vt:lpstr>
      <vt:lpstr>Profits</vt:lpstr>
      <vt:lpstr>Profits</vt:lpstr>
      <vt:lpstr>Capital Structure</vt:lpstr>
      <vt:lpstr>Capital Structure</vt:lpstr>
      <vt:lpstr> Capital Structure</vt:lpstr>
      <vt:lpstr>Capital Structure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Language  of Business</dc:title>
  <dc:creator>Alex</dc:creator>
  <cp:lastModifiedBy>Scyphers, Sarah</cp:lastModifiedBy>
  <cp:revision>11</cp:revision>
  <dcterms:created xsi:type="dcterms:W3CDTF">2015-07-08T18:23:48Z</dcterms:created>
  <dcterms:modified xsi:type="dcterms:W3CDTF">2023-05-30T16:34:45Z</dcterms:modified>
</cp:coreProperties>
</file>