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72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32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55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2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83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617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0123-97C6-487B-AF9A-1FDA186D8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91E6-0EFB-4A5D-A156-2159D815858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6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0123-97C6-487B-AF9A-1FDA186D8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91E6-0EFB-4A5D-A156-2159D81585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978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87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33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956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FF330123-97C6-487B-AF9A-1FDA186D8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B69991E6-0EFB-4A5D-A156-2159D81585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467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762" y="1676400"/>
            <a:ext cx="7084115" cy="1107592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Introduction to </a:t>
            </a:r>
            <a:br>
              <a:rPr lang="en-US" sz="4800" dirty="0" smtClean="0"/>
            </a:br>
            <a:r>
              <a:rPr lang="en-US" sz="4800" dirty="0" smtClean="0"/>
              <a:t>Personal Banking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9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Checkbook Exercise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Write all of your transactions in the register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Follow the directions for balancing your checkbook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5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on Writing Checks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Always record your checks in the register</a:t>
            </a:r>
          </a:p>
          <a:p>
            <a:pPr lvl="1"/>
            <a:r>
              <a:rPr lang="en-US" dirty="0" smtClean="0"/>
              <a:t>Check number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Payee (who it is written to)</a:t>
            </a:r>
          </a:p>
          <a:p>
            <a:pPr lvl="1"/>
            <a:r>
              <a:rPr lang="en-US" dirty="0" smtClean="0"/>
              <a:t>Amount</a:t>
            </a:r>
          </a:p>
          <a:p>
            <a:r>
              <a:rPr lang="en-US" dirty="0" smtClean="0"/>
              <a:t>Fill out every section of your check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Payee</a:t>
            </a:r>
          </a:p>
          <a:p>
            <a:pPr lvl="1"/>
            <a:r>
              <a:rPr lang="en-US" dirty="0" smtClean="0"/>
              <a:t>Amount – in writing and in number format</a:t>
            </a:r>
          </a:p>
          <a:p>
            <a:pPr lvl="1"/>
            <a:r>
              <a:rPr lang="en-US" dirty="0" smtClean="0"/>
              <a:t>Memo</a:t>
            </a:r>
          </a:p>
          <a:p>
            <a:pPr lvl="1"/>
            <a:r>
              <a:rPr lang="en-US" dirty="0" smtClean="0"/>
              <a:t>Sign your check</a:t>
            </a:r>
          </a:p>
        </p:txBody>
      </p:sp>
    </p:spTree>
    <p:extLst>
      <p:ext uri="{BB962C8B-B14F-4D97-AF65-F5344CB8AC3E}">
        <p14:creationId xmlns:p14="http://schemas.microsoft.com/office/powerpoint/2010/main" val="3470621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on Writing Checks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676400"/>
            <a:ext cx="7200900" cy="3581400"/>
          </a:xfrm>
        </p:spPr>
        <p:txBody>
          <a:bodyPr/>
          <a:lstStyle/>
          <a:p>
            <a:r>
              <a:rPr lang="en-US" dirty="0" smtClean="0"/>
              <a:t>Written dollar amounts</a:t>
            </a:r>
          </a:p>
          <a:p>
            <a:pPr lvl="1"/>
            <a:r>
              <a:rPr lang="en-US" dirty="0" smtClean="0"/>
              <a:t>Ex. “Twenty-five and 75/100 ------------”</a:t>
            </a:r>
          </a:p>
          <a:p>
            <a:pPr lvl="1"/>
            <a:r>
              <a:rPr lang="en-US" dirty="0" smtClean="0"/>
              <a:t>Start at the very left edge of the line</a:t>
            </a:r>
          </a:p>
          <a:p>
            <a:pPr lvl="1"/>
            <a:r>
              <a:rPr lang="en-US" dirty="0" smtClean="0"/>
              <a:t>Draw a line from the cents to the right edge of the line</a:t>
            </a:r>
          </a:p>
          <a:p>
            <a:r>
              <a:rPr lang="en-US" dirty="0" smtClean="0"/>
              <a:t>Number amounts:</a:t>
            </a:r>
          </a:p>
          <a:p>
            <a:pPr lvl="1"/>
            <a:r>
              <a:rPr lang="en-US" dirty="0" smtClean="0"/>
              <a:t>Ex. “$25.75”</a:t>
            </a:r>
          </a:p>
          <a:p>
            <a:pPr lvl="1"/>
            <a:r>
              <a:rPr lang="en-US" dirty="0" smtClean="0"/>
              <a:t>Start at the very left edge of the box</a:t>
            </a:r>
          </a:p>
          <a:p>
            <a:pPr lvl="1"/>
            <a:r>
              <a:rPr lang="en-US" dirty="0" smtClean="0"/>
              <a:t>Include the decimal point and the cents</a:t>
            </a:r>
          </a:p>
          <a:p>
            <a:pPr lvl="2"/>
            <a:r>
              <a:rPr lang="en-US" dirty="0" smtClean="0"/>
              <a:t>Even if it is an even dollar amount ($5.00 vs $5)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21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 of Checking Accounts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Safe than carrying cash</a:t>
            </a:r>
          </a:p>
          <a:p>
            <a:r>
              <a:rPr lang="en-US" dirty="0" smtClean="0"/>
              <a:t>Tend to spend less when writing checks </a:t>
            </a:r>
          </a:p>
          <a:p>
            <a:pPr lvl="1"/>
            <a:r>
              <a:rPr lang="en-US" dirty="0" smtClean="0"/>
              <a:t>Compared to using cash or credit cards</a:t>
            </a:r>
          </a:p>
          <a:p>
            <a:r>
              <a:rPr lang="en-US" dirty="0" smtClean="0"/>
              <a:t>Some businesses do not accept cash</a:t>
            </a:r>
          </a:p>
          <a:p>
            <a:r>
              <a:rPr lang="en-US" dirty="0" smtClean="0"/>
              <a:t>You shouldn’t put cash in the mail to pay bills</a:t>
            </a:r>
          </a:p>
          <a:p>
            <a:r>
              <a:rPr lang="en-US" dirty="0" smtClean="0"/>
              <a:t>ATMs and online banking are very convenient</a:t>
            </a:r>
          </a:p>
          <a:p>
            <a:pPr lvl="1"/>
            <a:r>
              <a:rPr lang="en-US" dirty="0" smtClean="0"/>
              <a:t>For after-hours or out-of-town cash needs</a:t>
            </a:r>
          </a:p>
          <a:p>
            <a:r>
              <a:rPr lang="en-US" dirty="0" smtClean="0"/>
              <a:t>Most accounts are insured by FDIC</a:t>
            </a:r>
          </a:p>
          <a:p>
            <a:pPr lvl="1"/>
            <a:r>
              <a:rPr lang="en-US" dirty="0" smtClean="0"/>
              <a:t>Up to $250,000 per account!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49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May have a monthly maintenance fee</a:t>
            </a:r>
          </a:p>
          <a:p>
            <a:r>
              <a:rPr lang="en-US" dirty="0" smtClean="0"/>
              <a:t>Writing checks is less convenient</a:t>
            </a:r>
          </a:p>
          <a:p>
            <a:pPr lvl="1"/>
            <a:r>
              <a:rPr lang="en-US" dirty="0" smtClean="0"/>
              <a:t>Need to write everything down twice!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Cash or credit cards are more convenient</a:t>
            </a:r>
          </a:p>
          <a:p>
            <a:r>
              <a:rPr lang="en-US" dirty="0" smtClean="0"/>
              <a:t>You may not be able to get your cash after banking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01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Savings Accounts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quick access to your emergency money</a:t>
            </a:r>
          </a:p>
          <a:p>
            <a:pPr lvl="1"/>
            <a:r>
              <a:rPr lang="en-US" dirty="0" smtClean="0"/>
              <a:t>At least 2 months of living expenses</a:t>
            </a:r>
          </a:p>
          <a:p>
            <a:r>
              <a:rPr lang="en-US" dirty="0" smtClean="0"/>
              <a:t>Typically pays a low return (interest)</a:t>
            </a:r>
          </a:p>
          <a:p>
            <a:pPr lvl="1"/>
            <a:r>
              <a:rPr lang="en-US" dirty="0" smtClean="0"/>
              <a:t>Currently paying less than 1% annually</a:t>
            </a:r>
          </a:p>
          <a:p>
            <a:pPr lvl="1"/>
            <a:r>
              <a:rPr lang="en-US" dirty="0" smtClean="0"/>
              <a:t>Don’t worry about this</a:t>
            </a:r>
          </a:p>
          <a:p>
            <a:pPr lvl="2"/>
            <a:r>
              <a:rPr lang="en-US" dirty="0" smtClean="0"/>
              <a:t>Purpose is quick access to your money for emergencies</a:t>
            </a:r>
          </a:p>
          <a:p>
            <a:r>
              <a:rPr lang="en-US" dirty="0" smtClean="0"/>
              <a:t>Savings accounts operate just like checking accounts</a:t>
            </a:r>
          </a:p>
          <a:p>
            <a:pPr lvl="1"/>
            <a:r>
              <a:rPr lang="en-US" dirty="0" smtClean="0"/>
              <a:t>Write down each transaction</a:t>
            </a:r>
          </a:p>
          <a:p>
            <a:pPr lvl="1"/>
            <a:r>
              <a:rPr lang="en-US" dirty="0" smtClean="0"/>
              <a:t>Balance your account each month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93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Accessing Your Savings Account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You can get your money by: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Writing a check from your savings account</a:t>
            </a:r>
          </a:p>
          <a:p>
            <a:pPr lvl="1"/>
            <a:r>
              <a:rPr lang="en-US" dirty="0" smtClean="0"/>
              <a:t>Transferring funds from your savings to your checking account  - and then writing a check</a:t>
            </a:r>
          </a:p>
          <a:p>
            <a:pPr lvl="2"/>
            <a:r>
              <a:rPr lang="en-US" dirty="0" smtClean="0"/>
              <a:t>Online transfers from savings to checking</a:t>
            </a:r>
          </a:p>
          <a:p>
            <a:pPr lvl="2"/>
            <a:r>
              <a:rPr lang="en-US" dirty="0" smtClean="0"/>
              <a:t>Writing a check from your savings account and depositing it in your checking account</a:t>
            </a:r>
          </a:p>
        </p:txBody>
      </p:sp>
    </p:spTree>
    <p:extLst>
      <p:ext uri="{BB962C8B-B14F-4D97-AF65-F5344CB8AC3E}">
        <p14:creationId xmlns:p14="http://schemas.microsoft.com/office/powerpoint/2010/main" val="388042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Certificates of Deposit (CDs)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Alternative place to keep your emergency money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Basically a loan you are making to your bank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write a check for a stated amount (principal)</a:t>
            </a:r>
          </a:p>
          <a:p>
            <a:pPr lvl="1"/>
            <a:r>
              <a:rPr lang="en-US" dirty="0" smtClean="0"/>
              <a:t>The bank agrees, in writing, to:</a:t>
            </a:r>
          </a:p>
          <a:p>
            <a:pPr lvl="2"/>
            <a:r>
              <a:rPr lang="en-US" dirty="0" smtClean="0"/>
              <a:t>Pay you a stated rate of return</a:t>
            </a:r>
          </a:p>
          <a:p>
            <a:pPr lvl="2"/>
            <a:r>
              <a:rPr lang="en-US" dirty="0" smtClean="0"/>
              <a:t>For a stated period of time (term)</a:t>
            </a:r>
          </a:p>
          <a:p>
            <a:pPr lvl="2"/>
            <a:r>
              <a:rPr lang="en-US" dirty="0" smtClean="0"/>
              <a:t>Return your initial principal at the end of that term</a:t>
            </a:r>
          </a:p>
        </p:txBody>
      </p:sp>
    </p:spTree>
    <p:extLst>
      <p:ext uri="{BB962C8B-B14F-4D97-AF65-F5344CB8AC3E}">
        <p14:creationId xmlns:p14="http://schemas.microsoft.com/office/powerpoint/2010/main" val="975444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Certificates of Deposit (CDs)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CDs are usually 100% insured</a:t>
            </a:r>
          </a:p>
          <a:p>
            <a:pPr lvl="1"/>
            <a:r>
              <a:rPr lang="en-US" dirty="0" smtClean="0"/>
              <a:t>You will get your original principal back</a:t>
            </a:r>
          </a:p>
          <a:p>
            <a:r>
              <a:rPr lang="en-US" dirty="0" smtClean="0"/>
              <a:t>CDs come in different terms</a:t>
            </a:r>
          </a:p>
          <a:p>
            <a:pPr lvl="1"/>
            <a:r>
              <a:rPr lang="en-US" dirty="0" smtClean="0"/>
              <a:t>1 month to 10-years is a common range</a:t>
            </a:r>
          </a:p>
          <a:p>
            <a:pPr lvl="1"/>
            <a:r>
              <a:rPr lang="en-US" dirty="0" smtClean="0"/>
              <a:t>Longer term CDs tend to have higher returns </a:t>
            </a:r>
          </a:p>
          <a:p>
            <a:r>
              <a:rPr lang="en-US" dirty="0" smtClean="0"/>
              <a:t>Early withdrawal penalty</a:t>
            </a:r>
          </a:p>
          <a:p>
            <a:pPr lvl="1"/>
            <a:r>
              <a:rPr lang="en-US" dirty="0" smtClean="0"/>
              <a:t>If you take your money back before the end of the term </a:t>
            </a:r>
          </a:p>
          <a:p>
            <a:pPr lvl="1"/>
            <a:r>
              <a:rPr lang="en-US" dirty="0" smtClean="0"/>
              <a:t>Usually pay a penalty of 2-3 months of interest</a:t>
            </a:r>
          </a:p>
          <a:p>
            <a:pPr lvl="2"/>
            <a:r>
              <a:rPr lang="en-US" dirty="0" smtClean="0"/>
              <a:t>This keeps you from using this money for non-emergencies!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1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Vs Business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Same principles apply to personal and business finances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Balance sheets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Income statement or personal budget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Liquidity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Loan applications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Requires balance sheets and income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88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Liquidity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Most of your personal liquidity will be in: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Cash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Cash you carry for day-to-day expenses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Checking account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To pay your regular monthly bills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Savings account or CDs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Places to hold your emergency 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6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Liquidity Goals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txBody>
          <a:bodyPr/>
          <a:lstStyle/>
          <a:p>
            <a:r>
              <a:rPr lang="en-US" dirty="0" smtClean="0"/>
              <a:t>Goal 1:	Start each month with at least 1 month of living expenses in your checking account</a:t>
            </a:r>
          </a:p>
          <a:p>
            <a:pPr lvl="1"/>
            <a:r>
              <a:rPr lang="en-US" dirty="0" smtClean="0"/>
              <a:t>So you can pay your regular bills on time</a:t>
            </a:r>
          </a:p>
          <a:p>
            <a:pPr lvl="1"/>
            <a:endParaRPr lang="en-US" sz="1100" dirty="0"/>
          </a:p>
          <a:p>
            <a:r>
              <a:rPr lang="en-US" dirty="0" smtClean="0"/>
              <a:t>Goal 2:	Try to have at least 2 months of living expenses in your savings account</a:t>
            </a:r>
          </a:p>
          <a:p>
            <a:pPr lvl="1"/>
            <a:r>
              <a:rPr lang="en-US" dirty="0" smtClean="0"/>
              <a:t>For financial emergencies</a:t>
            </a:r>
          </a:p>
          <a:p>
            <a:pPr lvl="2"/>
            <a:r>
              <a:rPr lang="en-US" dirty="0" smtClean="0"/>
              <a:t>When you need to get cash quickly</a:t>
            </a:r>
          </a:p>
          <a:p>
            <a:pPr lvl="1"/>
            <a:r>
              <a:rPr lang="en-US" dirty="0" smtClean="0"/>
              <a:t>Avoids the need to get a high-interest loan or rely on a credit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1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Accounts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Most people over age 18 should have one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Many employers require that your paycheck be direct-deposited into a checking account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It helps you track your spending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Main Types: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Personal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Student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7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Checking Accounts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For individuals or families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May have a monthly maintenance fee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May pay you a monthly return (interest)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May have a minimum monthly balance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You need to keep at least this much in your account, or you will pay a fee</a:t>
            </a:r>
          </a:p>
          <a:p>
            <a:r>
              <a:rPr lang="en-US" dirty="0" smtClean="0"/>
              <a:t>Probably comes with a debit card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“Electronic checks”</a:t>
            </a:r>
          </a:p>
          <a:p>
            <a:r>
              <a:rPr lang="en-US" dirty="0" smtClean="0"/>
              <a:t>May come with a credit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2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Checking Accounts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Less “bells &amp; whistles” than a personal account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Probably does not pay you a return (interest)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Probably does not have a monthly fee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Probably has a minimum monthly balance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Probably comes with a debit card</a:t>
            </a:r>
          </a:p>
        </p:txBody>
      </p:sp>
    </p:spTree>
    <p:extLst>
      <p:ext uri="{BB962C8B-B14F-4D97-AF65-F5344CB8AC3E}">
        <p14:creationId xmlns:p14="http://schemas.microsoft.com/office/powerpoint/2010/main" val="244046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Checking Accounts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personal accounts, but are for businesses</a:t>
            </a:r>
          </a:p>
          <a:p>
            <a:pPr lvl="1"/>
            <a:r>
              <a:rPr lang="en-US" dirty="0" smtClean="0"/>
              <a:t>If you have a business, have a separate business checking account!</a:t>
            </a:r>
          </a:p>
          <a:p>
            <a:r>
              <a:rPr lang="en-US" dirty="0" smtClean="0"/>
              <a:t>May have a “non-use” fee</a:t>
            </a:r>
          </a:p>
          <a:p>
            <a:pPr lvl="1"/>
            <a:r>
              <a:rPr lang="en-US" dirty="0" smtClean="0"/>
              <a:t>If you don’t write X checks per month, you are charged a fee…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78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Checking Account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200900" cy="3581400"/>
          </a:xfrm>
        </p:spPr>
        <p:txBody>
          <a:bodyPr/>
          <a:lstStyle/>
          <a:p>
            <a:r>
              <a:rPr lang="en-US" dirty="0" smtClean="0"/>
              <a:t>Open an account at your bank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Read all of the details</a:t>
            </a:r>
          </a:p>
          <a:p>
            <a:r>
              <a:rPr lang="en-US" dirty="0" smtClean="0"/>
              <a:t>Make your initial deposit</a:t>
            </a:r>
          </a:p>
          <a:p>
            <a:r>
              <a:rPr lang="en-US" dirty="0" smtClean="0"/>
              <a:t>You get a checkbook &amp; a register</a:t>
            </a:r>
          </a:p>
          <a:p>
            <a:pPr lvl="1"/>
            <a:r>
              <a:rPr lang="en-US" dirty="0" smtClean="0"/>
              <a:t>You will have to pay for these</a:t>
            </a:r>
          </a:p>
          <a:p>
            <a:r>
              <a:rPr lang="en-US" dirty="0" smtClean="0"/>
              <a:t>Write down all of your transactions in the register</a:t>
            </a:r>
          </a:p>
          <a:p>
            <a:pPr lvl="1"/>
            <a:r>
              <a:rPr lang="en-US" dirty="0" smtClean="0"/>
              <a:t>Compare your monthly statement from the bank to your register – look for differences</a:t>
            </a:r>
          </a:p>
          <a:p>
            <a:pPr lvl="2"/>
            <a:r>
              <a:rPr lang="en-US" dirty="0" smtClean="0"/>
              <a:t>This is called “balancing your checkbook”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4712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151</TotalTime>
  <Words>884</Words>
  <Application>Microsoft Office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Franklin Gothic Book</vt:lpstr>
      <vt:lpstr>Crop</vt:lpstr>
      <vt:lpstr>Introduction to  Personal Banking</vt:lpstr>
      <vt:lpstr>Personal Vs Business</vt:lpstr>
      <vt:lpstr>Personal Liquidity</vt:lpstr>
      <vt:lpstr>Personal Liquidity Goals</vt:lpstr>
      <vt:lpstr>Checking Accounts</vt:lpstr>
      <vt:lpstr>Personal Checking Accounts</vt:lpstr>
      <vt:lpstr>Student Checking Accounts</vt:lpstr>
      <vt:lpstr>Business Checking Accounts</vt:lpstr>
      <vt:lpstr>Using a Checking Account</vt:lpstr>
      <vt:lpstr>Checkbook Exercise</vt:lpstr>
      <vt:lpstr>Tips on Writing Checks</vt:lpstr>
      <vt:lpstr>Tips on Writing Checks</vt:lpstr>
      <vt:lpstr>Advantages of Checking Accounts</vt:lpstr>
      <vt:lpstr>Disadvantages</vt:lpstr>
      <vt:lpstr>Savings Accounts</vt:lpstr>
      <vt:lpstr>Accessing Your Savings Account</vt:lpstr>
      <vt:lpstr>Certificates of Deposit (CDs)</vt:lpstr>
      <vt:lpstr>Certificates of Deposit (CDs)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Financial Management</dc:title>
  <dc:creator>Alex</dc:creator>
  <cp:lastModifiedBy>Scyphers, Sarah</cp:lastModifiedBy>
  <cp:revision>9</cp:revision>
  <dcterms:created xsi:type="dcterms:W3CDTF">2015-08-07T18:08:42Z</dcterms:created>
  <dcterms:modified xsi:type="dcterms:W3CDTF">2023-05-30T18:31:11Z</dcterms:modified>
</cp:coreProperties>
</file>