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0" r:id="rId4"/>
    <p:sldId id="259" r:id="rId5"/>
    <p:sldId id="263" r:id="rId6"/>
    <p:sldId id="264" r:id="rId7"/>
    <p:sldId id="265" r:id="rId8"/>
    <p:sldId id="266" r:id="rId9"/>
    <p:sldId id="267" r:id="rId10"/>
    <p:sldId id="262" r:id="rId11"/>
  </p:sldIdLst>
  <p:sldSz cx="9144000" cy="6858000" type="letter"/>
  <p:notesSz cx="6858000" cy="91805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87"/>
    <p:restoredTop sz="90929"/>
  </p:normalViewPr>
  <p:slideViewPr>
    <p:cSldViewPr>
      <p:cViewPr varScale="1">
        <p:scale>
          <a:sx n="131" d="100"/>
          <a:sy n="131" d="100"/>
        </p:scale>
        <p:origin x="66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3663" y="8786813"/>
            <a:ext cx="1066800" cy="30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686" tIns="44548" rIns="90686" bIns="44548" anchor="ctr">
            <a:spAutoFit/>
          </a:bodyPr>
          <a:lstStyle/>
          <a:p>
            <a:pPr defTabSz="915988"/>
            <a:fld id="{DA505EF6-B59A-4CB8-BC54-C97C02C1A4F1}" type="datetime1">
              <a:rPr lang="en-US" sz="1400"/>
              <a:pPr defTabSz="915988"/>
              <a:t>5/30/2023</a:t>
            </a:fld>
            <a:endParaRPr lang="en-US" sz="14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369050" y="8786813"/>
            <a:ext cx="396875" cy="30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686" tIns="44548" rIns="90686" bIns="44548" anchor="ctr">
            <a:spAutoFit/>
          </a:bodyPr>
          <a:lstStyle/>
          <a:p>
            <a:pPr algn="r" defTabSz="915988"/>
            <a:fld id="{B5D8AA43-D331-4D24-A912-0BE4D8B72C33}" type="slidenum">
              <a:rPr lang="en-US" sz="1400"/>
              <a:pPr algn="r" defTabSz="91598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62496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86" tIns="44548" rIns="90686" bIns="44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90563"/>
            <a:ext cx="4584700" cy="3438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6239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88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0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945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960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535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08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6AB-3B15-4300-B74F-97856C4A60E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0675-128B-4FE1-9705-2397A3D6442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21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6AB-3B15-4300-B74F-97856C4A60E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0675-128B-4FE1-9705-2397A3D6442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2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43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2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56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A586AB-3B15-4300-B74F-97856C4A60E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58AE0675-128B-4FE1-9705-2397A3D644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642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143000"/>
          </a:xfrm>
          <a:noFill/>
          <a:ln/>
        </p:spPr>
        <p:txBody>
          <a:bodyPr anchor="ctr">
            <a:noAutofit/>
          </a:bodyPr>
          <a:lstStyle/>
          <a:p>
            <a:pPr algn="ctr"/>
            <a:r>
              <a:rPr lang="en-US" sz="5400" dirty="0" smtClean="0"/>
              <a:t>Introduction to </a:t>
            </a:r>
            <a:br>
              <a:rPr lang="en-US" sz="5400" dirty="0" smtClean="0"/>
            </a:br>
            <a:r>
              <a:rPr lang="en-US" sz="5400" dirty="0" smtClean="0"/>
              <a:t>Balance Sheets</a:t>
            </a:r>
            <a:endParaRPr lang="en-US" sz="5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Balance 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Helps evaluate Liquidity and Solvency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Liquidity </a:t>
            </a:r>
            <a:r>
              <a:rPr lang="en-US" sz="2400" dirty="0"/>
              <a:t>= ability to meet short-term obligations as they come due, without </a:t>
            </a:r>
            <a:r>
              <a:rPr lang="en-US" sz="2400" dirty="0" smtClean="0"/>
              <a:t>having to sell productive assets</a:t>
            </a:r>
            <a:endParaRPr lang="en-US" sz="2400" dirty="0"/>
          </a:p>
          <a:p>
            <a:pPr lvl="2"/>
            <a:r>
              <a:rPr lang="en-US" sz="2400" dirty="0"/>
              <a:t>Involves Current Assets &amp; Current </a:t>
            </a:r>
            <a:r>
              <a:rPr lang="en-US" sz="2400" dirty="0" smtClean="0"/>
              <a:t>Liabilities</a:t>
            </a:r>
          </a:p>
          <a:p>
            <a:pPr lvl="2"/>
            <a:endParaRPr lang="en-US" sz="2400" dirty="0"/>
          </a:p>
          <a:p>
            <a:pPr lvl="1"/>
            <a:r>
              <a:rPr lang="en-US" sz="2400" dirty="0"/>
              <a:t>Solvency = ability to meet all obligations as they come due</a:t>
            </a:r>
          </a:p>
          <a:p>
            <a:pPr lvl="2"/>
            <a:r>
              <a:rPr lang="en-US" sz="2400" dirty="0"/>
              <a:t>Involves Total Assets &amp; Total Liabilities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600" dirty="0"/>
              <a:t>Balance Sheet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2400" dirty="0"/>
              <a:t>List of </a:t>
            </a:r>
            <a:r>
              <a:rPr lang="en-US" sz="2400" dirty="0" smtClean="0"/>
              <a:t>your assets</a:t>
            </a:r>
            <a:r>
              <a:rPr lang="en-US" sz="2400" dirty="0"/>
              <a:t>, liabilities, and net worth at a </a:t>
            </a:r>
            <a:r>
              <a:rPr lang="en-US" sz="2400" b="1" u="sng" dirty="0"/>
              <a:t>certain point in </a:t>
            </a:r>
            <a:r>
              <a:rPr lang="en-US" sz="2400" b="1" u="sng" dirty="0" smtClean="0"/>
              <a:t>time</a:t>
            </a:r>
          </a:p>
          <a:p>
            <a:pPr lvl="1"/>
            <a:r>
              <a:rPr lang="en-US" sz="2400" dirty="0" smtClean="0"/>
              <a:t>For individuals or households</a:t>
            </a:r>
          </a:p>
          <a:p>
            <a:pPr lvl="1"/>
            <a:r>
              <a:rPr lang="en-US" sz="2400" dirty="0" smtClean="0"/>
              <a:t>For businesses</a:t>
            </a:r>
            <a:endParaRPr lang="en-US" sz="2400" dirty="0"/>
          </a:p>
          <a:p>
            <a:r>
              <a:rPr lang="en-US" sz="2400" dirty="0"/>
              <a:t>“Snapshot” of </a:t>
            </a:r>
            <a:r>
              <a:rPr lang="en-US" sz="2400" dirty="0" smtClean="0"/>
              <a:t>your financial </a:t>
            </a:r>
            <a:r>
              <a:rPr lang="en-US" sz="2400" dirty="0"/>
              <a:t>position at a certain point in </a:t>
            </a:r>
            <a:r>
              <a:rPr lang="en-US" sz="2400" dirty="0" smtClean="0"/>
              <a:t>time</a:t>
            </a:r>
          </a:p>
          <a:p>
            <a:pPr lvl="1"/>
            <a:r>
              <a:rPr lang="en-US" sz="2400" dirty="0" smtClean="0"/>
              <a:t>Shows what you own and what you owe</a:t>
            </a:r>
          </a:p>
          <a:p>
            <a:pPr lvl="1"/>
            <a:r>
              <a:rPr lang="en-US" sz="2400" dirty="0" smtClean="0"/>
              <a:t>Shows what you own and how you are paying for it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Balance 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Assets  = Total Liabilities + Net Worth</a:t>
            </a:r>
          </a:p>
          <a:p>
            <a:pPr lvl="1"/>
            <a:r>
              <a:rPr lang="en-US" sz="2400" b="1" dirty="0"/>
              <a:t>Always holds true</a:t>
            </a:r>
            <a:r>
              <a:rPr lang="en-US" sz="2400" b="1" dirty="0" smtClean="0"/>
              <a:t>!!</a:t>
            </a:r>
          </a:p>
          <a:p>
            <a:pPr lvl="1"/>
            <a:r>
              <a:rPr lang="en-US" sz="2400" dirty="0" smtClean="0"/>
              <a:t>Assets = the items you have or own</a:t>
            </a:r>
          </a:p>
          <a:p>
            <a:pPr lvl="1"/>
            <a:r>
              <a:rPr lang="en-US" sz="2400" dirty="0" smtClean="0"/>
              <a:t>These assets are paid for with:</a:t>
            </a:r>
          </a:p>
          <a:p>
            <a:pPr lvl="2"/>
            <a:r>
              <a:rPr lang="en-US" sz="2400" dirty="0" smtClean="0"/>
              <a:t>Liabilities = “other people’s money”  (loans or debt)</a:t>
            </a:r>
          </a:p>
          <a:p>
            <a:pPr lvl="2"/>
            <a:r>
              <a:rPr lang="en-US" sz="2400" dirty="0" smtClean="0"/>
              <a:t>Net Worth = “your money” (down payment)</a:t>
            </a:r>
          </a:p>
          <a:p>
            <a:pPr lvl="2"/>
            <a:endParaRPr lang="en-US" sz="2400" dirty="0"/>
          </a:p>
          <a:p>
            <a:r>
              <a:rPr lang="en-US" sz="2400" dirty="0" smtClean="0"/>
              <a:t>Example:  Buy a $150,000 house</a:t>
            </a:r>
          </a:p>
          <a:p>
            <a:pPr lvl="1"/>
            <a:r>
              <a:rPr lang="en-US" sz="2400" dirty="0" smtClean="0"/>
              <a:t>Make a $30,000 down payment (Net Worth)</a:t>
            </a:r>
          </a:p>
          <a:p>
            <a:pPr lvl="1"/>
            <a:r>
              <a:rPr lang="en-US" sz="2400" dirty="0" smtClean="0"/>
              <a:t>Get a $120,000 mortgage (Liability)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2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600" dirty="0"/>
              <a:t>Balance Sheet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458200" cy="4114800"/>
          </a:xfrm>
          <a:noFill/>
          <a:ln/>
        </p:spPr>
        <p:txBody>
          <a:bodyPr/>
          <a:lstStyle/>
          <a:p>
            <a:r>
              <a:rPr lang="en-US" sz="2400" dirty="0"/>
              <a:t>Very </a:t>
            </a:r>
            <a:r>
              <a:rPr lang="en-US" sz="2400" dirty="0" smtClean="0"/>
              <a:t>important </a:t>
            </a:r>
            <a:r>
              <a:rPr lang="en-US" sz="2400" dirty="0"/>
              <a:t>for obtaining credit</a:t>
            </a:r>
          </a:p>
          <a:p>
            <a:pPr lvl="1"/>
            <a:r>
              <a:rPr lang="en-US" sz="2400" dirty="0"/>
              <a:t>Lenders </a:t>
            </a:r>
            <a:r>
              <a:rPr lang="en-US" sz="2400" dirty="0" smtClean="0"/>
              <a:t>may want:</a:t>
            </a:r>
          </a:p>
          <a:p>
            <a:pPr lvl="2"/>
            <a:r>
              <a:rPr lang="en-US" sz="2400" dirty="0" smtClean="0"/>
              <a:t>Past balance sheets</a:t>
            </a:r>
          </a:p>
          <a:p>
            <a:pPr lvl="2"/>
            <a:r>
              <a:rPr lang="en-US" sz="2400" dirty="0" smtClean="0"/>
              <a:t>Current balance sheet</a:t>
            </a:r>
          </a:p>
          <a:p>
            <a:pPr lvl="2"/>
            <a:r>
              <a:rPr lang="en-US" sz="2400" dirty="0" smtClean="0"/>
              <a:t>Projected </a:t>
            </a:r>
            <a:r>
              <a:rPr lang="en-US" sz="2400" dirty="0"/>
              <a:t>balance </a:t>
            </a:r>
            <a:r>
              <a:rPr lang="en-US" sz="2400" dirty="0" smtClean="0"/>
              <a:t>sheets</a:t>
            </a:r>
          </a:p>
          <a:p>
            <a:endParaRPr lang="en-US" sz="2400" dirty="0"/>
          </a:p>
          <a:p>
            <a:r>
              <a:rPr lang="en-US" sz="2400" dirty="0" smtClean="0"/>
              <a:t>Owners &amp; managers use them to identify strengths and weaknesses of the business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Sections of a Balance 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Current Assets</a:t>
            </a:r>
          </a:p>
          <a:p>
            <a:pPr lvl="1"/>
            <a:r>
              <a:rPr lang="en-US" sz="2400" dirty="0" smtClean="0"/>
              <a:t>Cash, checking, and savings accounts</a:t>
            </a:r>
          </a:p>
          <a:p>
            <a:pPr lvl="1"/>
            <a:r>
              <a:rPr lang="en-US" sz="2400" dirty="0" smtClean="0"/>
              <a:t>Assets that will be used up during production</a:t>
            </a:r>
          </a:p>
          <a:p>
            <a:pPr lvl="2"/>
            <a:r>
              <a:rPr lang="en-US" sz="2400" dirty="0" smtClean="0"/>
              <a:t>Seed, fertilizer, packaging (cartons)</a:t>
            </a:r>
          </a:p>
          <a:p>
            <a:pPr lvl="1"/>
            <a:r>
              <a:rPr lang="en-US" sz="2400" dirty="0" smtClean="0"/>
              <a:t>Assets that are meant to be sold within the next year</a:t>
            </a:r>
          </a:p>
          <a:p>
            <a:pPr lvl="2"/>
            <a:r>
              <a:rPr lang="en-US" sz="2400" dirty="0" smtClean="0"/>
              <a:t>Cut flowers, corn, vegetables, finished goods</a:t>
            </a:r>
          </a:p>
          <a:p>
            <a:pPr lvl="2"/>
            <a:endParaRPr lang="en-US" sz="2400" dirty="0"/>
          </a:p>
          <a:p>
            <a:pPr lvl="1"/>
            <a:r>
              <a:rPr lang="en-US" sz="2400" dirty="0" smtClean="0"/>
              <a:t>They will be sold or used in production within 1 year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952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Sections of a Balance 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4290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Non-Current Assets</a:t>
            </a:r>
          </a:p>
          <a:p>
            <a:pPr lvl="1"/>
            <a:r>
              <a:rPr lang="en-US" sz="2400" dirty="0" smtClean="0"/>
              <a:t>Assets that are used year after year to produce your product or crops</a:t>
            </a:r>
          </a:p>
          <a:p>
            <a:pPr lvl="2"/>
            <a:r>
              <a:rPr lang="en-US" sz="2400" dirty="0" smtClean="0"/>
              <a:t>Land, buildings, </a:t>
            </a:r>
            <a:r>
              <a:rPr lang="en-US" sz="2400" dirty="0"/>
              <a:t>greenhouses, </a:t>
            </a:r>
            <a:r>
              <a:rPr lang="en-US" sz="2400" dirty="0" smtClean="0"/>
              <a:t>warehouses</a:t>
            </a:r>
          </a:p>
          <a:p>
            <a:pPr lvl="2"/>
            <a:r>
              <a:rPr lang="en-US" sz="2400" dirty="0" smtClean="0"/>
              <a:t>Equipment, vehicles, tools</a:t>
            </a:r>
          </a:p>
          <a:p>
            <a:pPr lvl="2"/>
            <a:r>
              <a:rPr lang="en-US" sz="2400" dirty="0" smtClean="0"/>
              <a:t>Breeding livestock (cows/bulls, sows/boars)</a:t>
            </a:r>
          </a:p>
          <a:p>
            <a:pPr lvl="2"/>
            <a:endParaRPr lang="en-US" sz="2800" dirty="0"/>
          </a:p>
          <a:p>
            <a:pPr lvl="1"/>
            <a:r>
              <a:rPr lang="en-US" sz="2400" dirty="0" smtClean="0"/>
              <a:t>They usually have a useful life of greater than 1 year</a:t>
            </a:r>
          </a:p>
          <a:p>
            <a:pPr lvl="1"/>
            <a:r>
              <a:rPr lang="en-US" sz="2400" dirty="0" smtClean="0"/>
              <a:t>They are usually valued at their market value</a:t>
            </a:r>
          </a:p>
          <a:p>
            <a:pPr lvl="2"/>
            <a:r>
              <a:rPr lang="en-US" sz="2400" dirty="0" smtClean="0"/>
              <a:t>What they could be reasonably sold for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11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Sections of a Balance 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Current Liabilities</a:t>
            </a:r>
          </a:p>
          <a:p>
            <a:pPr lvl="1"/>
            <a:r>
              <a:rPr lang="en-US" sz="2400" dirty="0" smtClean="0"/>
              <a:t>Liabilities that are scheduled to be repaid within 1 year</a:t>
            </a:r>
          </a:p>
          <a:p>
            <a:pPr lvl="1"/>
            <a:r>
              <a:rPr lang="en-US" sz="2400" dirty="0" smtClean="0"/>
              <a:t>Examples:</a:t>
            </a:r>
          </a:p>
          <a:p>
            <a:pPr lvl="2"/>
            <a:r>
              <a:rPr lang="en-US" sz="2400" dirty="0" smtClean="0"/>
              <a:t>Accounts payable – to your suppliers</a:t>
            </a:r>
          </a:p>
          <a:p>
            <a:pPr lvl="2"/>
            <a:r>
              <a:rPr lang="en-US" sz="2400" dirty="0" smtClean="0"/>
              <a:t>Credit card balances </a:t>
            </a:r>
          </a:p>
          <a:p>
            <a:pPr lvl="2"/>
            <a:r>
              <a:rPr lang="en-US" sz="2400" dirty="0" smtClean="0"/>
              <a:t>Operating loan principal</a:t>
            </a:r>
          </a:p>
          <a:p>
            <a:pPr lvl="2"/>
            <a:r>
              <a:rPr lang="en-US" sz="2400" dirty="0" smtClean="0"/>
              <a:t>Portion of loan principal that is due within 1 year</a:t>
            </a:r>
          </a:p>
          <a:p>
            <a:pPr lvl="2"/>
            <a:r>
              <a:rPr lang="en-US" sz="2400" dirty="0" smtClean="0"/>
              <a:t>Unpaid interest owed as of that day</a:t>
            </a:r>
          </a:p>
          <a:p>
            <a:pPr lvl="2"/>
            <a:endParaRPr lang="en-US" sz="2400" dirty="0"/>
          </a:p>
          <a:p>
            <a:pPr lvl="1"/>
            <a:r>
              <a:rPr lang="en-US" sz="2400" dirty="0" smtClean="0"/>
              <a:t>These are “short-term” debts owed to others as of the day of the balance sheet</a:t>
            </a:r>
          </a:p>
        </p:txBody>
      </p:sp>
    </p:spTree>
    <p:extLst>
      <p:ext uri="{BB962C8B-B14F-4D97-AF65-F5344CB8AC3E}">
        <p14:creationId xmlns:p14="http://schemas.microsoft.com/office/powerpoint/2010/main" val="347889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Sections of a Balance 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Non-Current Liabilities</a:t>
            </a:r>
          </a:p>
          <a:p>
            <a:pPr lvl="1"/>
            <a:r>
              <a:rPr lang="en-US" sz="2400" dirty="0" smtClean="0"/>
              <a:t>Liabilities that you will still owe after the next year</a:t>
            </a:r>
          </a:p>
          <a:p>
            <a:pPr lvl="1"/>
            <a:r>
              <a:rPr lang="en-US" sz="2400" dirty="0" smtClean="0"/>
              <a:t>The portion of loans that are scheduled to be paid after this year</a:t>
            </a:r>
          </a:p>
          <a:p>
            <a:pPr lvl="2"/>
            <a:r>
              <a:rPr lang="en-US" sz="2400" dirty="0" smtClean="0"/>
              <a:t>Equipment loans </a:t>
            </a:r>
          </a:p>
          <a:p>
            <a:pPr lvl="2"/>
            <a:r>
              <a:rPr lang="en-US" sz="2400" dirty="0" smtClean="0"/>
              <a:t>Mortgages</a:t>
            </a:r>
          </a:p>
          <a:p>
            <a:pPr lvl="2"/>
            <a:r>
              <a:rPr lang="en-US" sz="2400" dirty="0" smtClean="0"/>
              <a:t>Personal loans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822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Net Worth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Net Worth (Owners Equity) </a:t>
            </a:r>
          </a:p>
          <a:p>
            <a:pPr lvl="1"/>
            <a:r>
              <a:rPr lang="en-US" sz="2400" dirty="0" smtClean="0"/>
              <a:t>This represents how much you are “worth” in dollars</a:t>
            </a:r>
          </a:p>
          <a:p>
            <a:pPr lvl="1"/>
            <a:r>
              <a:rPr lang="en-US" sz="2400" dirty="0" smtClean="0"/>
              <a:t>Net Worth = Total Assets – Total Liabilities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You want to see your Net Worth increasing every year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387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2494</TotalTime>
  <Pages>8</Pages>
  <Words>482</Words>
  <Application>Microsoft Office PowerPoint</Application>
  <PresentationFormat>Letter Paper (8.5x11 in)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Book</vt:lpstr>
      <vt:lpstr>Crop</vt:lpstr>
      <vt:lpstr>Introduction to  Balance Sheets</vt:lpstr>
      <vt:lpstr>Balance Sheet</vt:lpstr>
      <vt:lpstr>Balance Sheet</vt:lpstr>
      <vt:lpstr>Balance Sheet</vt:lpstr>
      <vt:lpstr>Sections of a Balance Sheet</vt:lpstr>
      <vt:lpstr>Sections of a Balance Sheet</vt:lpstr>
      <vt:lpstr>Sections of a Balance Sheet</vt:lpstr>
      <vt:lpstr>Sections of a Balance Sheet</vt:lpstr>
      <vt:lpstr>Net Worth</vt:lpstr>
      <vt:lpstr>Balance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Statements</dc:title>
  <dc:creator>Alex White</dc:creator>
  <cp:lastModifiedBy>Scyphers, Sarah</cp:lastModifiedBy>
  <cp:revision>27</cp:revision>
  <cp:lastPrinted>2001-03-14T20:56:09Z</cp:lastPrinted>
  <dcterms:created xsi:type="dcterms:W3CDTF">1997-02-25T10:20:46Z</dcterms:created>
  <dcterms:modified xsi:type="dcterms:W3CDTF">2023-05-30T17:54:04Z</dcterms:modified>
</cp:coreProperties>
</file>