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2" r:id="rId4"/>
    <p:sldId id="261" r:id="rId5"/>
    <p:sldId id="263" r:id="rId6"/>
    <p:sldId id="264" r:id="rId7"/>
  </p:sldIdLst>
  <p:sldSz cx="9144000" cy="6858000" type="letter"/>
  <p:notesSz cx="6858000" cy="918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 varScale="1">
        <p:scale>
          <a:sx n="131" d="100"/>
          <a:sy n="131" d="100"/>
        </p:scale>
        <p:origin x="6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3663" y="8786813"/>
            <a:ext cx="1066800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86" tIns="44548" rIns="90686" bIns="44548" anchor="ctr">
            <a:spAutoFit/>
          </a:bodyPr>
          <a:lstStyle/>
          <a:p>
            <a:pPr defTabSz="915988"/>
            <a:fld id="{DA505EF6-B59A-4CB8-BC54-C97C02C1A4F1}" type="datetime1">
              <a:rPr lang="en-US" sz="1400"/>
              <a:pPr defTabSz="915988"/>
              <a:t>5/30/2023</a:t>
            </a:fld>
            <a:endParaRPr lang="en-US" sz="1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69050" y="8786813"/>
            <a:ext cx="396875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686" tIns="44548" rIns="90686" bIns="44548" anchor="ctr">
            <a:spAutoFit/>
          </a:bodyPr>
          <a:lstStyle/>
          <a:p>
            <a:pPr algn="r" defTabSz="915988"/>
            <a:fld id="{B5D8AA43-D331-4D24-A912-0BE4D8B72C33}" type="slidenum">
              <a:rPr lang="en-US" sz="1400"/>
              <a:pPr algn="r" defTabSz="915988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62496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86" tIns="44548" rIns="90686" bIns="44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0563"/>
            <a:ext cx="4584700" cy="3438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6239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8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8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56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00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37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7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4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A586AB-3B15-4300-B74F-97856C4A60E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58AE0675-128B-4FE1-9705-2397A3D64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04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  <a:noFill/>
          <a:ln/>
        </p:spPr>
        <p:txBody>
          <a:bodyPr anchor="ctr">
            <a:noAutofit/>
          </a:bodyPr>
          <a:lstStyle/>
          <a:p>
            <a:r>
              <a:rPr lang="en-US" sz="4800" dirty="0" smtClean="0"/>
              <a:t>Introduction </a:t>
            </a:r>
            <a:r>
              <a:rPr lang="en-US" sz="4800" dirty="0"/>
              <a:t>to </a:t>
            </a:r>
            <a:br>
              <a:rPr lang="en-US" sz="4800" dirty="0"/>
            </a:br>
            <a:r>
              <a:rPr lang="en-US" sz="4800" dirty="0" smtClean="0"/>
              <a:t>Income </a:t>
            </a:r>
            <a:r>
              <a:rPr lang="en-US" sz="4800" dirty="0"/>
              <a:t>Statements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Income Statement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114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List of all Revenues and Expenses incurred over a period of time </a:t>
            </a:r>
            <a:endParaRPr lang="en-US" sz="2400" dirty="0" smtClean="0"/>
          </a:p>
          <a:p>
            <a:pPr lvl="1"/>
            <a:r>
              <a:rPr lang="en-US" sz="2200" dirty="0" smtClean="0"/>
              <a:t>Revenues = income from sale of products &amp; services</a:t>
            </a:r>
          </a:p>
          <a:p>
            <a:pPr lvl="1"/>
            <a:r>
              <a:rPr lang="en-US" sz="2200" dirty="0" smtClean="0"/>
              <a:t>Expenses = Operating Expenses &amp; Overhead Expenses</a:t>
            </a:r>
          </a:p>
          <a:p>
            <a:pPr lvl="1"/>
            <a:r>
              <a:rPr lang="en-US" sz="2200" dirty="0" smtClean="0"/>
              <a:t>Usually for a 1-year period</a:t>
            </a:r>
          </a:p>
          <a:p>
            <a:pPr lvl="1"/>
            <a:endParaRPr lang="en-US" sz="1100" dirty="0"/>
          </a:p>
          <a:p>
            <a:r>
              <a:rPr lang="en-US" sz="2400" dirty="0" smtClean="0"/>
              <a:t>Also </a:t>
            </a:r>
            <a:r>
              <a:rPr lang="en-US" sz="2400" dirty="0"/>
              <a:t>called Profit &amp; Loss Statement (</a:t>
            </a:r>
            <a:r>
              <a:rPr lang="en-US" sz="2400" dirty="0" smtClean="0"/>
              <a:t>P&amp;L)</a:t>
            </a:r>
          </a:p>
          <a:p>
            <a:endParaRPr lang="en-US" sz="1400" dirty="0"/>
          </a:p>
          <a:p>
            <a:r>
              <a:rPr lang="en-US" sz="2400" dirty="0" smtClean="0"/>
              <a:t>Shows the </a:t>
            </a:r>
            <a:r>
              <a:rPr lang="en-US" sz="2400" b="1" u="sng" dirty="0" smtClean="0"/>
              <a:t>profitability</a:t>
            </a:r>
            <a:r>
              <a:rPr lang="en-US" sz="2400" dirty="0" smtClean="0"/>
              <a:t> of the business</a:t>
            </a:r>
          </a:p>
          <a:p>
            <a:pPr lvl="1"/>
            <a:r>
              <a:rPr lang="en-US" sz="2200" dirty="0" smtClean="0"/>
              <a:t>The “bottom line” shows your net income or profit for the period</a:t>
            </a:r>
            <a:endParaRPr lang="en-US" sz="2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Income Statement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3434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Can </a:t>
            </a:r>
            <a:r>
              <a:rPr lang="en-US" sz="2400" dirty="0"/>
              <a:t>use Schedule </a:t>
            </a:r>
            <a:r>
              <a:rPr lang="en-US" sz="2400" dirty="0" smtClean="0"/>
              <a:t>F (Farm) or Schedule C (Business) as </a:t>
            </a:r>
            <a:r>
              <a:rPr lang="en-US" sz="2400" dirty="0"/>
              <a:t>a </a:t>
            </a:r>
            <a:r>
              <a:rPr lang="en-US" sz="2400" dirty="0" smtClean="0"/>
              <a:t>format</a:t>
            </a:r>
          </a:p>
          <a:p>
            <a:endParaRPr lang="en-US" sz="2400" dirty="0"/>
          </a:p>
          <a:p>
            <a:r>
              <a:rPr lang="en-US" sz="2400" dirty="0" smtClean="0"/>
              <a:t>Usually part of a loan application</a:t>
            </a:r>
          </a:p>
          <a:p>
            <a:r>
              <a:rPr lang="en-US" sz="2400" dirty="0" smtClean="0"/>
              <a:t>Managers use it to improve the profitability of the business</a:t>
            </a:r>
            <a:endParaRPr lang="en-US" sz="2400" dirty="0"/>
          </a:p>
          <a:p>
            <a:r>
              <a:rPr lang="en-US" sz="2400" dirty="0" smtClean="0"/>
              <a:t>Used </a:t>
            </a:r>
            <a:r>
              <a:rPr lang="en-US" sz="2400" dirty="0"/>
              <a:t>to:</a:t>
            </a:r>
          </a:p>
          <a:p>
            <a:pPr lvl="1"/>
            <a:r>
              <a:rPr lang="en-US" sz="2200" dirty="0"/>
              <a:t>Measure the profitability of the firm over a specific time period </a:t>
            </a:r>
          </a:p>
          <a:p>
            <a:pPr lvl="2"/>
            <a:r>
              <a:rPr lang="en-US" sz="2200" dirty="0"/>
              <a:t>Net Farm Income</a:t>
            </a:r>
          </a:p>
          <a:p>
            <a:pPr lvl="2"/>
            <a:r>
              <a:rPr lang="en-US" sz="2200" dirty="0"/>
              <a:t>Weekly, Monthly, Quarterly, Yearly, etc.</a:t>
            </a:r>
          </a:p>
          <a:p>
            <a:pPr lvl="1"/>
            <a:r>
              <a:rPr lang="en-US" sz="2200" dirty="0"/>
              <a:t>Measure </a:t>
            </a:r>
            <a:r>
              <a:rPr lang="en-US" sz="2200" dirty="0" smtClean="0"/>
              <a:t>the ability of the business to repay its loans </a:t>
            </a:r>
          </a:p>
          <a:p>
            <a:pPr lvl="2"/>
            <a:r>
              <a:rPr lang="en-US" sz="2200" dirty="0" smtClean="0"/>
              <a:t>Repayment ability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149289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Sections of an Income </a:t>
            </a:r>
            <a:r>
              <a:rPr lang="en-US" dirty="0"/>
              <a:t>Statement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01000" cy="4114800"/>
          </a:xfrm>
          <a:noFill/>
          <a:ln/>
        </p:spPr>
        <p:txBody>
          <a:bodyPr/>
          <a:lstStyle/>
          <a:p>
            <a:r>
              <a:rPr lang="en-US" dirty="0" smtClean="0"/>
              <a:t>Revenues </a:t>
            </a:r>
          </a:p>
          <a:p>
            <a:pPr lvl="1"/>
            <a:r>
              <a:rPr lang="en-US" dirty="0" smtClean="0"/>
              <a:t>Revenues from sales of products and services</a:t>
            </a:r>
          </a:p>
          <a:p>
            <a:pPr lvl="2"/>
            <a:r>
              <a:rPr lang="en-US" dirty="0" smtClean="0"/>
              <a:t>List revenues from each product/service separately</a:t>
            </a:r>
            <a:endParaRPr lang="en-US" dirty="0"/>
          </a:p>
          <a:p>
            <a:pPr lvl="1"/>
            <a:r>
              <a:rPr lang="en-US" dirty="0"/>
              <a:t>Other revenues (custom work, </a:t>
            </a:r>
            <a:r>
              <a:rPr lang="en-US" dirty="0" err="1"/>
              <a:t>gov</a:t>
            </a:r>
            <a:r>
              <a:rPr lang="en-US" dirty="0"/>
              <a:t>. payments,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Loan principal is NOT a revenue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Sections of an Income </a:t>
            </a:r>
            <a:r>
              <a:rPr lang="en-US" dirty="0"/>
              <a:t>Statement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01000" cy="4114800"/>
          </a:xfrm>
          <a:noFill/>
          <a:ln/>
        </p:spPr>
        <p:txBody>
          <a:bodyPr/>
          <a:lstStyle/>
          <a:p>
            <a:r>
              <a:rPr lang="en-US" dirty="0" smtClean="0"/>
              <a:t>Expenses </a:t>
            </a:r>
            <a:r>
              <a:rPr lang="en-US" dirty="0"/>
              <a:t>from operations</a:t>
            </a:r>
          </a:p>
          <a:p>
            <a:pPr lvl="1"/>
            <a:r>
              <a:rPr lang="en-US" dirty="0" smtClean="0"/>
              <a:t>Operating (Variable) expenses </a:t>
            </a:r>
          </a:p>
          <a:p>
            <a:pPr lvl="2"/>
            <a:r>
              <a:rPr lang="en-US" dirty="0" smtClean="0"/>
              <a:t>Feed</a:t>
            </a:r>
            <a:r>
              <a:rPr lang="en-US" dirty="0"/>
              <a:t>, seed, fertilizer, </a:t>
            </a:r>
            <a:r>
              <a:rPr lang="en-US" dirty="0" smtClean="0"/>
              <a:t>labor</a:t>
            </a:r>
          </a:p>
          <a:p>
            <a:pPr lvl="2"/>
            <a:r>
              <a:rPr lang="en-US" dirty="0" smtClean="0"/>
              <a:t>aka “Cost of Goods Sold”</a:t>
            </a:r>
          </a:p>
          <a:p>
            <a:pPr lvl="1"/>
            <a:r>
              <a:rPr lang="en-US" dirty="0" smtClean="0"/>
              <a:t>Overhead (Fixed) expenses</a:t>
            </a:r>
            <a:endParaRPr lang="en-US" dirty="0"/>
          </a:p>
          <a:p>
            <a:pPr lvl="2"/>
            <a:r>
              <a:rPr lang="en-US" dirty="0" smtClean="0"/>
              <a:t>Administrative costs, office rent, property taxes</a:t>
            </a:r>
          </a:p>
          <a:p>
            <a:pPr lvl="2"/>
            <a:r>
              <a:rPr lang="en-US" dirty="0" smtClean="0"/>
              <a:t>Depreciation expense</a:t>
            </a:r>
            <a:endParaRPr lang="en-US" dirty="0"/>
          </a:p>
          <a:p>
            <a:pPr lvl="2"/>
            <a:r>
              <a:rPr lang="en-US" dirty="0" smtClean="0"/>
              <a:t>Interest </a:t>
            </a:r>
            <a:r>
              <a:rPr lang="en-US" dirty="0"/>
              <a:t>paid </a:t>
            </a:r>
            <a:r>
              <a:rPr lang="en-US" dirty="0" smtClean="0"/>
              <a:t>that period</a:t>
            </a:r>
          </a:p>
          <a:p>
            <a:pPr lvl="2"/>
            <a:endParaRPr lang="en-US" sz="1200" dirty="0"/>
          </a:p>
          <a:p>
            <a:pPr lvl="2"/>
            <a:r>
              <a:rPr lang="en-US" dirty="0" smtClean="0"/>
              <a:t>Principal payments are NOT included as expenses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60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an 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Margin</a:t>
            </a:r>
          </a:p>
          <a:p>
            <a:pPr lvl="1"/>
            <a:r>
              <a:rPr lang="en-US" dirty="0" smtClean="0"/>
              <a:t>This is not always included on an income statement</a:t>
            </a:r>
          </a:p>
          <a:p>
            <a:pPr lvl="1"/>
            <a:r>
              <a:rPr lang="en-US" dirty="0" smtClean="0"/>
              <a:t>Gross Margin = Revenues – Total Operating Expenses</a:t>
            </a:r>
          </a:p>
          <a:p>
            <a:pPr lvl="1"/>
            <a:r>
              <a:rPr lang="en-US" dirty="0" smtClean="0"/>
              <a:t>You want to see your gross margin &gt; $0</a:t>
            </a:r>
          </a:p>
          <a:p>
            <a:pPr lvl="1"/>
            <a:endParaRPr lang="en-US" dirty="0"/>
          </a:p>
          <a:p>
            <a:r>
              <a:rPr lang="en-US" dirty="0" smtClean="0"/>
              <a:t>Profits (Net Income, Net Farm Income)</a:t>
            </a:r>
          </a:p>
          <a:p>
            <a:pPr lvl="1"/>
            <a:r>
              <a:rPr lang="en-US" dirty="0" smtClean="0"/>
              <a:t>The “bottom line”</a:t>
            </a:r>
          </a:p>
          <a:p>
            <a:pPr lvl="1"/>
            <a:r>
              <a:rPr lang="en-US" dirty="0" smtClean="0"/>
              <a:t>Profits = Revenues – Total Expenses</a:t>
            </a:r>
          </a:p>
          <a:p>
            <a:pPr lvl="1"/>
            <a:r>
              <a:rPr lang="en-US" dirty="0" smtClean="0"/>
              <a:t>You want Profits (</a:t>
            </a:r>
            <a:r>
              <a:rPr lang="en-US" smtClean="0"/>
              <a:t>Net Income) &gt; $0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962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2521</TotalTime>
  <Pages>8</Pages>
  <Words>296</Words>
  <Application>Microsoft Office PowerPoint</Application>
  <PresentationFormat>Letter Paper (8.5x11 in)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Crop</vt:lpstr>
      <vt:lpstr>Introduction to  Income Statements</vt:lpstr>
      <vt:lpstr>Income Statement</vt:lpstr>
      <vt:lpstr>Income Statement</vt:lpstr>
      <vt:lpstr>Sections of an Income Statement</vt:lpstr>
      <vt:lpstr>Sections of an Income Statement</vt:lpstr>
      <vt:lpstr>Sections of an Income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Alex White</dc:creator>
  <cp:lastModifiedBy>Scyphers, Sarah</cp:lastModifiedBy>
  <cp:revision>24</cp:revision>
  <cp:lastPrinted>2001-03-14T20:56:09Z</cp:lastPrinted>
  <dcterms:created xsi:type="dcterms:W3CDTF">1997-02-25T10:20:46Z</dcterms:created>
  <dcterms:modified xsi:type="dcterms:W3CDTF">2023-05-30T17:56:24Z</dcterms:modified>
</cp:coreProperties>
</file>