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notesMasterIdLst>
    <p:notesMasterId r:id="rId8"/>
  </p:notesMasterIdLst>
  <p:handoutMasterIdLst>
    <p:handoutMasterId r:id="rId9"/>
  </p:handoutMasterIdLst>
  <p:sldIdLst>
    <p:sldId id="256" r:id="rId2"/>
    <p:sldId id="260" r:id="rId3"/>
    <p:sldId id="262" r:id="rId4"/>
    <p:sldId id="261" r:id="rId5"/>
    <p:sldId id="263" r:id="rId6"/>
    <p:sldId id="264" r:id="rId7"/>
  </p:sldIdLst>
  <p:sldSz cx="9144000" cy="6858000" type="letter"/>
  <p:notesSz cx="6858000" cy="91805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787"/>
    <p:restoredTop sz="90929"/>
  </p:normalViewPr>
  <p:slideViewPr>
    <p:cSldViewPr>
      <p:cViewPr varScale="1">
        <p:scale>
          <a:sx n="131" d="100"/>
          <a:sy n="131" d="100"/>
        </p:scale>
        <p:origin x="66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93663" y="8786813"/>
            <a:ext cx="1066800" cy="303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686" tIns="44548" rIns="90686" bIns="44548" anchor="ctr">
            <a:spAutoFit/>
          </a:bodyPr>
          <a:lstStyle/>
          <a:p>
            <a:pPr defTabSz="915988"/>
            <a:fld id="{DA505EF6-B59A-4CB8-BC54-C97C02C1A4F1}" type="datetime1">
              <a:rPr lang="en-US" sz="1400"/>
              <a:pPr defTabSz="915988"/>
              <a:t>5/30/2023</a:t>
            </a:fld>
            <a:endParaRPr lang="en-US" sz="140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369050" y="8786813"/>
            <a:ext cx="396875" cy="303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686" tIns="44548" rIns="90686" bIns="44548" anchor="ctr">
            <a:spAutoFit/>
          </a:bodyPr>
          <a:lstStyle/>
          <a:p>
            <a:pPr algn="r" defTabSz="915988"/>
            <a:fld id="{B5D8AA43-D331-4D24-A912-0BE4D8B72C33}" type="slidenum">
              <a:rPr lang="en-US" sz="1400"/>
              <a:pPr algn="r" defTabSz="915988"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862496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0863"/>
            <a:ext cx="5029200" cy="4130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686" tIns="44548" rIns="90686" bIns="445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90563"/>
            <a:ext cx="4584700" cy="3438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1456239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43" y="5314883"/>
            <a:ext cx="4109292" cy="72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387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586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656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500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38" y="5267337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499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447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66843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2349753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 marL="1444752" indent="0">
              <a:buNone/>
              <a:defRPr baseline="0">
                <a:solidFill>
                  <a:schemeClr val="tx2"/>
                </a:solidFill>
              </a:defRPr>
            </a:lvl4pPr>
            <a:lvl5pPr marL="1901952" indent="0"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2344602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6AB-3B15-4300-B74F-97856C4A60E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0675-128B-4FE1-9705-2397A3D6442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537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034" y="467252"/>
            <a:ext cx="7200900" cy="7596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6AB-3B15-4300-B74F-97856C4A60E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0675-128B-4FE1-9705-2397A3D6442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925034" y="1512916"/>
            <a:ext cx="7200900" cy="694557"/>
          </a:xfrm>
        </p:spPr>
        <p:txBody>
          <a:bodyPr/>
          <a:lstStyle>
            <a:lvl1pPr marL="0" indent="0" algn="ctr">
              <a:buNone/>
              <a:defRPr sz="2800" baseline="0">
                <a:solidFill>
                  <a:srgbClr val="003359"/>
                </a:solidFill>
              </a:defRPr>
            </a:lvl1pPr>
            <a:lvl2pPr marL="530352" indent="0">
              <a:buNone/>
              <a:defRPr baseline="0">
                <a:solidFill>
                  <a:srgbClr val="648C1A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 marL="1444752" indent="0">
              <a:buNone/>
              <a:defRPr baseline="0">
                <a:solidFill>
                  <a:schemeClr val="tx2"/>
                </a:solidFill>
              </a:defRPr>
            </a:lvl4pPr>
            <a:lvl5pPr marL="1901952" indent="0"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3"/>
          </p:nvPr>
        </p:nvSpPr>
        <p:spPr>
          <a:xfrm>
            <a:off x="925034" y="2510277"/>
            <a:ext cx="3335839" cy="2562193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 marL="1444752" indent="0">
              <a:buNone/>
              <a:defRPr baseline="0">
                <a:solidFill>
                  <a:schemeClr val="tx2"/>
                </a:solidFill>
              </a:defRPr>
            </a:lvl4pPr>
            <a:lvl5pPr marL="1901952" indent="0"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4790094" y="2510277"/>
            <a:ext cx="3335840" cy="2562193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040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777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846" y="5401492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447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345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93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5BA586AB-3B15-4300-B74F-97856C4A60E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58AE0675-128B-4FE1-9705-2397A3D644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60436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11" orient="horz" pos="1368">
          <p15:clr>
            <a:srgbClr val="F26B43"/>
          </p15:clr>
        </p15:guide>
        <p15:guide id="12" orient="horz" pos="1440">
          <p15:clr>
            <a:srgbClr val="F26B43"/>
          </p15:clr>
        </p15:guide>
        <p15:guide id="13" orient="horz" pos="3696">
          <p15:clr>
            <a:srgbClr val="F26B43"/>
          </p15:clr>
        </p15:guide>
        <p15:guide id="14" orient="horz" pos="432">
          <p15:clr>
            <a:srgbClr val="F26B43"/>
          </p15:clr>
        </p15:guide>
        <p15:guide id="15" orient="horz" pos="1512">
          <p15:clr>
            <a:srgbClr val="F26B43"/>
          </p15:clr>
        </p15:guide>
        <p15:guide id="16" pos="5184">
          <p15:clr>
            <a:srgbClr val="F26B43"/>
          </p15:clr>
        </p15:guide>
        <p15:guide id="17" pos="702">
          <p15:clr>
            <a:srgbClr val="F26B43"/>
          </p15:clr>
        </p15:guide>
        <p15:guide id="18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28800"/>
            <a:ext cx="7772400" cy="1143000"/>
          </a:xfrm>
          <a:noFill/>
          <a:ln/>
        </p:spPr>
        <p:txBody>
          <a:bodyPr anchor="ctr">
            <a:noAutofit/>
          </a:bodyPr>
          <a:lstStyle/>
          <a:p>
            <a:r>
              <a:rPr lang="en-US" sz="4800" dirty="0" smtClean="0"/>
              <a:t>Introduction </a:t>
            </a:r>
            <a:r>
              <a:rPr lang="en-US" sz="4800" dirty="0"/>
              <a:t>to </a:t>
            </a:r>
            <a:br>
              <a:rPr lang="en-US" sz="4800" dirty="0"/>
            </a:br>
            <a:r>
              <a:rPr lang="en-US" sz="4800" dirty="0" smtClean="0"/>
              <a:t>Income </a:t>
            </a:r>
            <a:r>
              <a:rPr lang="en-US" sz="4800" dirty="0"/>
              <a:t>Statements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/>
          <a:lstStyle/>
          <a:p>
            <a:pPr marL="342900" indent="-342900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Income Statement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153400" cy="41148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sz="2400" dirty="0"/>
              <a:t>List of all Revenues and Expenses incurred over a period of time </a:t>
            </a:r>
            <a:endParaRPr lang="en-US" sz="2400" dirty="0" smtClean="0"/>
          </a:p>
          <a:p>
            <a:pPr lvl="1"/>
            <a:r>
              <a:rPr lang="en-US" sz="2200" dirty="0" smtClean="0"/>
              <a:t>Revenues = income from sale of products &amp; services</a:t>
            </a:r>
          </a:p>
          <a:p>
            <a:pPr lvl="1"/>
            <a:r>
              <a:rPr lang="en-US" sz="2200" dirty="0" smtClean="0"/>
              <a:t>Expenses = Operating Expenses &amp; Overhead Expenses</a:t>
            </a:r>
          </a:p>
          <a:p>
            <a:pPr lvl="1"/>
            <a:r>
              <a:rPr lang="en-US" sz="2200" dirty="0" smtClean="0"/>
              <a:t>Usually for a 1-year period</a:t>
            </a:r>
          </a:p>
          <a:p>
            <a:pPr lvl="1"/>
            <a:endParaRPr lang="en-US" sz="1100" dirty="0"/>
          </a:p>
          <a:p>
            <a:r>
              <a:rPr lang="en-US" sz="2400" dirty="0" smtClean="0"/>
              <a:t>Also </a:t>
            </a:r>
            <a:r>
              <a:rPr lang="en-US" sz="2400" dirty="0"/>
              <a:t>called Profit &amp; Loss Statement (</a:t>
            </a:r>
            <a:r>
              <a:rPr lang="en-US" sz="2400" dirty="0" smtClean="0"/>
              <a:t>P&amp;L)</a:t>
            </a:r>
          </a:p>
          <a:p>
            <a:endParaRPr lang="en-US" sz="1400" dirty="0"/>
          </a:p>
          <a:p>
            <a:r>
              <a:rPr lang="en-US" sz="2400" dirty="0" smtClean="0"/>
              <a:t>Shows the </a:t>
            </a:r>
            <a:r>
              <a:rPr lang="en-US" sz="2400" b="1" u="sng" dirty="0" smtClean="0"/>
              <a:t>profitability</a:t>
            </a:r>
            <a:r>
              <a:rPr lang="en-US" sz="2400" dirty="0" smtClean="0"/>
              <a:t> of the business</a:t>
            </a:r>
          </a:p>
          <a:p>
            <a:pPr lvl="1"/>
            <a:r>
              <a:rPr lang="en-US" sz="2200" dirty="0" smtClean="0"/>
              <a:t>The “bottom line” shows your net income or profit for the period</a:t>
            </a:r>
            <a:endParaRPr lang="en-US" sz="22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Income Statement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153400" cy="4343400"/>
          </a:xfrm>
          <a:noFill/>
          <a:ln/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Can </a:t>
            </a:r>
            <a:r>
              <a:rPr lang="en-US" sz="2400" dirty="0"/>
              <a:t>use Schedule </a:t>
            </a:r>
            <a:r>
              <a:rPr lang="en-US" sz="2400" dirty="0" smtClean="0"/>
              <a:t>F (Farm) or Schedule C (Business) as </a:t>
            </a:r>
            <a:r>
              <a:rPr lang="en-US" sz="2400" dirty="0"/>
              <a:t>a </a:t>
            </a:r>
            <a:r>
              <a:rPr lang="en-US" sz="2400" dirty="0" smtClean="0"/>
              <a:t>format</a:t>
            </a:r>
          </a:p>
          <a:p>
            <a:endParaRPr lang="en-US" sz="2400" dirty="0"/>
          </a:p>
          <a:p>
            <a:r>
              <a:rPr lang="en-US" sz="2400" dirty="0" smtClean="0"/>
              <a:t>Usually part of a loan application</a:t>
            </a:r>
          </a:p>
          <a:p>
            <a:r>
              <a:rPr lang="en-US" sz="2400" dirty="0" smtClean="0"/>
              <a:t>Managers use it to improve the profitability of the business</a:t>
            </a:r>
            <a:endParaRPr lang="en-US" sz="2400" dirty="0"/>
          </a:p>
          <a:p>
            <a:r>
              <a:rPr lang="en-US" sz="2400" dirty="0" smtClean="0"/>
              <a:t>Used </a:t>
            </a:r>
            <a:r>
              <a:rPr lang="en-US" sz="2400" dirty="0"/>
              <a:t>to:</a:t>
            </a:r>
          </a:p>
          <a:p>
            <a:pPr lvl="1"/>
            <a:r>
              <a:rPr lang="en-US" sz="2200" dirty="0"/>
              <a:t>Measure the profitability of the firm over a specific time period </a:t>
            </a:r>
          </a:p>
          <a:p>
            <a:pPr lvl="2"/>
            <a:r>
              <a:rPr lang="en-US" sz="2200" dirty="0"/>
              <a:t>Net Farm Income</a:t>
            </a:r>
          </a:p>
          <a:p>
            <a:pPr lvl="2"/>
            <a:r>
              <a:rPr lang="en-US" sz="2200" dirty="0"/>
              <a:t>Weekly, Monthly, Quarterly, Yearly, etc.</a:t>
            </a:r>
          </a:p>
          <a:p>
            <a:pPr lvl="1"/>
            <a:r>
              <a:rPr lang="en-US" sz="2200" dirty="0"/>
              <a:t>Measure </a:t>
            </a:r>
            <a:r>
              <a:rPr lang="en-US" sz="2200" dirty="0" smtClean="0"/>
              <a:t>the ability of the business to repay its loans </a:t>
            </a:r>
          </a:p>
          <a:p>
            <a:pPr lvl="2"/>
            <a:r>
              <a:rPr lang="en-US" sz="2200" dirty="0" smtClean="0"/>
              <a:t>Repayment ability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48149289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Sections of an Income </a:t>
            </a:r>
            <a:r>
              <a:rPr lang="en-US" dirty="0"/>
              <a:t>Statement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001000" cy="4114800"/>
          </a:xfrm>
          <a:noFill/>
          <a:ln/>
        </p:spPr>
        <p:txBody>
          <a:bodyPr/>
          <a:lstStyle/>
          <a:p>
            <a:r>
              <a:rPr lang="en-US" dirty="0" smtClean="0"/>
              <a:t>Revenues </a:t>
            </a:r>
          </a:p>
          <a:p>
            <a:pPr lvl="1"/>
            <a:r>
              <a:rPr lang="en-US" dirty="0" smtClean="0"/>
              <a:t>Revenues from sales of products and services</a:t>
            </a:r>
          </a:p>
          <a:p>
            <a:pPr lvl="2"/>
            <a:r>
              <a:rPr lang="en-US" dirty="0" smtClean="0"/>
              <a:t>List revenues from each product/service separately</a:t>
            </a:r>
            <a:endParaRPr lang="en-US" dirty="0"/>
          </a:p>
          <a:p>
            <a:pPr lvl="1"/>
            <a:r>
              <a:rPr lang="en-US" dirty="0"/>
              <a:t>Other revenues (custom work, </a:t>
            </a:r>
            <a:r>
              <a:rPr lang="en-US" dirty="0" err="1"/>
              <a:t>gov</a:t>
            </a:r>
            <a:r>
              <a:rPr lang="en-US" dirty="0"/>
              <a:t>. payments, etc</a:t>
            </a:r>
            <a:r>
              <a:rPr lang="en-US" dirty="0" smtClean="0"/>
              <a:t>.)</a:t>
            </a:r>
          </a:p>
          <a:p>
            <a:pPr lvl="1"/>
            <a:r>
              <a:rPr lang="en-US" dirty="0" smtClean="0"/>
              <a:t>Loan principal is NOT a revenue</a:t>
            </a:r>
            <a:endParaRPr lang="en-US" dirty="0"/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Sections of an Income </a:t>
            </a:r>
            <a:r>
              <a:rPr lang="en-US" dirty="0"/>
              <a:t>Statement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001000" cy="4114800"/>
          </a:xfrm>
          <a:noFill/>
          <a:ln/>
        </p:spPr>
        <p:txBody>
          <a:bodyPr/>
          <a:lstStyle/>
          <a:p>
            <a:r>
              <a:rPr lang="en-US" dirty="0" smtClean="0"/>
              <a:t>Expenses </a:t>
            </a:r>
            <a:r>
              <a:rPr lang="en-US" dirty="0"/>
              <a:t>from operations</a:t>
            </a:r>
          </a:p>
          <a:p>
            <a:pPr lvl="1"/>
            <a:r>
              <a:rPr lang="en-US" dirty="0" smtClean="0"/>
              <a:t>Operating (Variable) expenses </a:t>
            </a:r>
          </a:p>
          <a:p>
            <a:pPr lvl="2"/>
            <a:r>
              <a:rPr lang="en-US" dirty="0" smtClean="0"/>
              <a:t>Feed</a:t>
            </a:r>
            <a:r>
              <a:rPr lang="en-US" dirty="0"/>
              <a:t>, seed, fertilizer, </a:t>
            </a:r>
            <a:r>
              <a:rPr lang="en-US" dirty="0" smtClean="0"/>
              <a:t>labor</a:t>
            </a:r>
          </a:p>
          <a:p>
            <a:pPr lvl="2"/>
            <a:r>
              <a:rPr lang="en-US" dirty="0" smtClean="0"/>
              <a:t>aka “Cost of Goods Sold”</a:t>
            </a:r>
          </a:p>
          <a:p>
            <a:pPr lvl="1"/>
            <a:r>
              <a:rPr lang="en-US" dirty="0" smtClean="0"/>
              <a:t>Overhead (Fixed) expenses</a:t>
            </a:r>
            <a:endParaRPr lang="en-US" dirty="0"/>
          </a:p>
          <a:p>
            <a:pPr lvl="2"/>
            <a:r>
              <a:rPr lang="en-US" dirty="0" smtClean="0"/>
              <a:t>Administrative costs, office rent, property taxes</a:t>
            </a:r>
          </a:p>
          <a:p>
            <a:pPr lvl="2"/>
            <a:r>
              <a:rPr lang="en-US" dirty="0" smtClean="0"/>
              <a:t>Depreciation expense</a:t>
            </a:r>
            <a:endParaRPr lang="en-US" dirty="0"/>
          </a:p>
          <a:p>
            <a:pPr lvl="2"/>
            <a:r>
              <a:rPr lang="en-US" dirty="0" smtClean="0"/>
              <a:t>Interest </a:t>
            </a:r>
            <a:r>
              <a:rPr lang="en-US" dirty="0"/>
              <a:t>paid </a:t>
            </a:r>
            <a:r>
              <a:rPr lang="en-US" dirty="0" smtClean="0"/>
              <a:t>that period</a:t>
            </a:r>
          </a:p>
          <a:p>
            <a:pPr lvl="2"/>
            <a:endParaRPr lang="en-US" sz="1200" dirty="0"/>
          </a:p>
          <a:p>
            <a:pPr lvl="2"/>
            <a:r>
              <a:rPr lang="en-US" dirty="0" smtClean="0"/>
              <a:t>Principal payments are NOT included as expenses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7606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Sections of an Income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Gross Margin</a:t>
            </a:r>
          </a:p>
          <a:p>
            <a:pPr lvl="1"/>
            <a:r>
              <a:rPr lang="en-US" dirty="0" smtClean="0"/>
              <a:t>This is not always included on an income statement</a:t>
            </a:r>
          </a:p>
          <a:p>
            <a:pPr lvl="1"/>
            <a:r>
              <a:rPr lang="en-US" dirty="0" smtClean="0"/>
              <a:t>Gross Margin = Revenues – Total Operating Expenses</a:t>
            </a:r>
          </a:p>
          <a:p>
            <a:pPr lvl="1"/>
            <a:r>
              <a:rPr lang="en-US" dirty="0" smtClean="0"/>
              <a:t>You want to see your gross margin &gt; $0</a:t>
            </a:r>
          </a:p>
          <a:p>
            <a:pPr lvl="1"/>
            <a:endParaRPr lang="en-US" dirty="0"/>
          </a:p>
          <a:p>
            <a:r>
              <a:rPr lang="en-US" dirty="0" smtClean="0"/>
              <a:t>Profits (Net Income, Net Farm Income)</a:t>
            </a:r>
          </a:p>
          <a:p>
            <a:pPr lvl="1"/>
            <a:r>
              <a:rPr lang="en-US" dirty="0" smtClean="0"/>
              <a:t>The “bottom line”</a:t>
            </a:r>
          </a:p>
          <a:p>
            <a:pPr lvl="1"/>
            <a:r>
              <a:rPr lang="en-US" dirty="0" smtClean="0"/>
              <a:t>Profits = Revenues – Total Expenses</a:t>
            </a:r>
          </a:p>
          <a:p>
            <a:pPr lvl="1"/>
            <a:r>
              <a:rPr lang="en-US" dirty="0" smtClean="0"/>
              <a:t>You want Profits (</a:t>
            </a:r>
            <a:r>
              <a:rPr lang="en-US" smtClean="0"/>
              <a:t>Net Income) &gt; $0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49628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3">
      <a:dk1>
        <a:sysClr val="windowText" lastClr="000000"/>
      </a:dk1>
      <a:lt1>
        <a:sysClr val="window" lastClr="FFFFFF"/>
      </a:lt1>
      <a:dk2>
        <a:srgbClr val="648C1A"/>
      </a:dk2>
      <a:lt2>
        <a:srgbClr val="D1D3D3"/>
      </a:lt2>
      <a:accent1>
        <a:srgbClr val="648C1A"/>
      </a:accent1>
      <a:accent2>
        <a:srgbClr val="D1D3D3"/>
      </a:accent2>
      <a:accent3>
        <a:srgbClr val="003055"/>
      </a:accent3>
      <a:accent4>
        <a:srgbClr val="648C1A"/>
      </a:accent4>
      <a:accent5>
        <a:srgbClr val="D1D3D3"/>
      </a:accent5>
      <a:accent6>
        <a:srgbClr val="648C1A"/>
      </a:accent6>
      <a:hlink>
        <a:srgbClr val="003055"/>
      </a:hlink>
      <a:folHlink>
        <a:srgbClr val="003055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KC PPT slide template_Logo with TM</Template>
  <TotalTime>2521</TotalTime>
  <Pages>8</Pages>
  <Words>296</Words>
  <Application>Microsoft Office PowerPoint</Application>
  <PresentationFormat>Letter Paper (8.5x11 in)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Franklin Gothic Book</vt:lpstr>
      <vt:lpstr>Crop</vt:lpstr>
      <vt:lpstr>Introduction to  Income Statements</vt:lpstr>
      <vt:lpstr>Income Statement</vt:lpstr>
      <vt:lpstr>Income Statement</vt:lpstr>
      <vt:lpstr>Sections of an Income Statement</vt:lpstr>
      <vt:lpstr>Sections of an Income Statement</vt:lpstr>
      <vt:lpstr>Sections of an Income Statement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Statements</dc:title>
  <dc:creator>Alex White</dc:creator>
  <cp:lastModifiedBy>Scyphers, Sarah</cp:lastModifiedBy>
  <cp:revision>24</cp:revision>
  <cp:lastPrinted>2001-03-14T20:56:09Z</cp:lastPrinted>
  <dcterms:created xsi:type="dcterms:W3CDTF">1997-02-25T10:20:46Z</dcterms:created>
  <dcterms:modified xsi:type="dcterms:W3CDTF">2023-05-30T17:56:24Z</dcterms:modified>
</cp:coreProperties>
</file>