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5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2" r:id="rId9"/>
    <p:sldId id="264" r:id="rId10"/>
    <p:sldId id="265" r:id="rId11"/>
    <p:sldId id="266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99" autoAdjust="0"/>
    <p:restoredTop sz="94660"/>
  </p:normalViewPr>
  <p:slideViewPr>
    <p:cSldViewPr>
      <p:cViewPr varScale="1">
        <p:scale>
          <a:sx n="124" d="100"/>
          <a:sy n="124" d="100"/>
        </p:scale>
        <p:origin x="125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6346" y="1788454"/>
            <a:ext cx="6270922" cy="2098226"/>
          </a:xfrm>
        </p:spPr>
        <p:txBody>
          <a:bodyPr anchor="b">
            <a:noAutofit/>
          </a:bodyPr>
          <a:lstStyle>
            <a:lvl1pPr algn="ctr"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09930" y="3956280"/>
            <a:ext cx="5123755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4644" y="6453386"/>
            <a:ext cx="1205958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5/30/2023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041" y="6453386"/>
            <a:ext cx="5267533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564643" y="744469"/>
            <a:ext cx="8005589" cy="5349671"/>
            <a:chOff x="564643" y="744469"/>
            <a:chExt cx="8005589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6113972" y="1685652"/>
              <a:ext cx="2456260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357"/>
                  </a:lnTo>
                  <a:lnTo>
                    <a:pt x="8761" y="935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564643" y="744469"/>
              <a:ext cx="2456505" cy="4408488"/>
            </a:xfrm>
            <a:custGeom>
              <a:avLst/>
              <a:gdLst/>
              <a:ahLst/>
              <a:cxnLst/>
              <a:rect l="l" t="t" r="r" b="b"/>
              <a:pathLst>
                <a:path w="10001" h="10000">
                  <a:moveTo>
                    <a:pt x="8762" y="0"/>
                  </a:moveTo>
                  <a:lnTo>
                    <a:pt x="10001" y="0"/>
                  </a:lnTo>
                  <a:lnTo>
                    <a:pt x="10001" y="10000"/>
                  </a:lnTo>
                  <a:lnTo>
                    <a:pt x="1" y="10000"/>
                  </a:lnTo>
                  <a:cubicBezTo>
                    <a:pt x="-2" y="9766"/>
                    <a:pt x="4" y="9586"/>
                    <a:pt x="1" y="9352"/>
                  </a:cubicBezTo>
                  <a:lnTo>
                    <a:pt x="8762" y="9346"/>
                  </a:lnTo>
                  <a:lnTo>
                    <a:pt x="8762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643" y="5314883"/>
            <a:ext cx="4109292" cy="7277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49097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2295526"/>
            <a:ext cx="7200900" cy="357187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5/30/2023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6542" y="5407841"/>
            <a:ext cx="2265229" cy="919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37060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80797" y="624156"/>
            <a:ext cx="1490950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624156"/>
            <a:ext cx="5724525" cy="524324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5/30/2023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6542" y="5407841"/>
            <a:ext cx="2265229" cy="919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58462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5/30/2023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6542" y="5407841"/>
            <a:ext cx="2265229" cy="919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84205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3769" y="1301361"/>
            <a:ext cx="7209728" cy="2852737"/>
          </a:xfrm>
        </p:spPr>
        <p:txBody>
          <a:bodyPr anchor="b">
            <a:normAutofit/>
          </a:bodyPr>
          <a:lstStyle>
            <a:lvl1pPr algn="r"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3769" y="4216328"/>
            <a:ext cx="7209728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tx2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4181" y="6453386"/>
            <a:ext cx="1216807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5/30/2023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234" y="6453386"/>
            <a:ext cx="5267533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6113972" y="1685652"/>
            <a:ext cx="24562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8" name="Freeform 7" title="Crop Mark"/>
          <p:cNvSpPr/>
          <p:nvPr/>
        </p:nvSpPr>
        <p:spPr bwMode="auto">
          <a:xfrm>
            <a:off x="6113972" y="1685652"/>
            <a:ext cx="24562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538" y="5267337"/>
            <a:ext cx="2265229" cy="919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38839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8700" y="2286000"/>
            <a:ext cx="3335840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94052" y="2286000"/>
            <a:ext cx="3335840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5/30/2023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6542" y="5407841"/>
            <a:ext cx="2265229" cy="919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2694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668438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8700" y="2349753"/>
            <a:ext cx="3335839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 marL="987552" indent="0">
              <a:buNone/>
              <a:defRPr baseline="0">
                <a:solidFill>
                  <a:schemeClr val="tx2"/>
                </a:solidFill>
              </a:defRPr>
            </a:lvl3pPr>
            <a:lvl4pPr marL="1444752" indent="0">
              <a:buNone/>
              <a:defRPr baseline="0">
                <a:solidFill>
                  <a:schemeClr val="tx2"/>
                </a:solidFill>
              </a:defRPr>
            </a:lvl4pPr>
            <a:lvl5pPr marL="1901952" indent="0">
              <a:buNone/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93760" y="2344602"/>
            <a:ext cx="3335840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 marL="987552" indent="0">
              <a:buNone/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B7880-85D1-4EEE-919E-47E21BF24149}" type="datetimeFigureOut">
              <a:rPr lang="en-US" smtClean="0"/>
              <a:t>5/30/2023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1D21F-133C-49A2-9185-35821FEBB88E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6542" y="5407841"/>
            <a:ext cx="2265229" cy="919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67514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5034" y="467252"/>
            <a:ext cx="7200900" cy="7596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B7880-85D1-4EEE-919E-47E21BF24149}" type="datetimeFigureOut">
              <a:rPr lang="en-US" smtClean="0"/>
              <a:t>5/30/2023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1D21F-133C-49A2-9185-35821FEBB88E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3"/>
          <p:cNvSpPr>
            <a:spLocks noGrp="1"/>
          </p:cNvSpPr>
          <p:nvPr>
            <p:ph sz="half" idx="2"/>
          </p:nvPr>
        </p:nvSpPr>
        <p:spPr>
          <a:xfrm>
            <a:off x="925034" y="1512916"/>
            <a:ext cx="7200900" cy="694557"/>
          </a:xfrm>
        </p:spPr>
        <p:txBody>
          <a:bodyPr/>
          <a:lstStyle>
            <a:lvl1pPr marL="0" indent="0" algn="ctr">
              <a:buNone/>
              <a:defRPr sz="2800" baseline="0">
                <a:solidFill>
                  <a:srgbClr val="003359"/>
                </a:solidFill>
              </a:defRPr>
            </a:lvl1pPr>
            <a:lvl2pPr marL="530352" indent="0">
              <a:buNone/>
              <a:defRPr baseline="0">
                <a:solidFill>
                  <a:srgbClr val="648C1A"/>
                </a:solidFill>
              </a:defRPr>
            </a:lvl2pPr>
            <a:lvl3pPr marL="987552" indent="0">
              <a:buNone/>
              <a:defRPr baseline="0">
                <a:solidFill>
                  <a:schemeClr val="tx2"/>
                </a:solidFill>
              </a:defRPr>
            </a:lvl3pPr>
            <a:lvl4pPr marL="1444752" indent="0">
              <a:buNone/>
              <a:defRPr baseline="0">
                <a:solidFill>
                  <a:schemeClr val="tx2"/>
                </a:solidFill>
              </a:defRPr>
            </a:lvl4pPr>
            <a:lvl5pPr marL="1901952" indent="0">
              <a:buNone/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half" idx="13"/>
          </p:nvPr>
        </p:nvSpPr>
        <p:spPr>
          <a:xfrm>
            <a:off x="925034" y="2510277"/>
            <a:ext cx="3335839" cy="2562193"/>
          </a:xfrm>
        </p:spPr>
        <p:txBody>
          <a:bodyPr/>
          <a:lstStyle>
            <a:lvl1pPr marL="0" indent="0">
              <a:buNone/>
              <a:defRPr baseline="0">
                <a:solidFill>
                  <a:schemeClr val="tx2"/>
                </a:solidFill>
              </a:defRPr>
            </a:lvl1pPr>
            <a:lvl2pPr>
              <a:defRPr sz="1800" baseline="0">
                <a:solidFill>
                  <a:schemeClr val="tx2"/>
                </a:solidFill>
              </a:defRPr>
            </a:lvl2pPr>
            <a:lvl3pPr marL="987552" indent="0">
              <a:buNone/>
              <a:defRPr baseline="0">
                <a:solidFill>
                  <a:schemeClr val="tx2"/>
                </a:solidFill>
              </a:defRPr>
            </a:lvl3pPr>
            <a:lvl4pPr marL="1444752" indent="0">
              <a:buNone/>
              <a:defRPr baseline="0">
                <a:solidFill>
                  <a:schemeClr val="tx2"/>
                </a:solidFill>
              </a:defRPr>
            </a:lvl4pPr>
            <a:lvl5pPr marL="1901952" indent="0">
              <a:buNone/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Content Placeholder 5"/>
          <p:cNvSpPr>
            <a:spLocks noGrp="1"/>
          </p:cNvSpPr>
          <p:nvPr>
            <p:ph sz="quarter" idx="4"/>
          </p:nvPr>
        </p:nvSpPr>
        <p:spPr>
          <a:xfrm>
            <a:off x="4790094" y="2510277"/>
            <a:ext cx="3335840" cy="2562193"/>
          </a:xfrm>
        </p:spPr>
        <p:txBody>
          <a:bodyPr/>
          <a:lstStyle>
            <a:lvl1pPr marL="0" indent="0">
              <a:buNone/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 marL="987552" indent="0">
              <a:buNone/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6542" y="5407841"/>
            <a:ext cx="2265229" cy="919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84722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5/30/2023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6542" y="5407841"/>
            <a:ext cx="2265229" cy="919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02670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4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2015" y="685801"/>
            <a:ext cx="3909060" cy="5175250"/>
          </a:xfrm>
        </p:spPr>
        <p:txBody>
          <a:bodyPr/>
          <a:lstStyle>
            <a:lvl1pPr>
              <a:defRPr sz="1500"/>
            </a:lvl1pPr>
            <a:lvl2pPr>
              <a:defRPr sz="1500"/>
            </a:lvl2pPr>
            <a:lvl3pPr>
              <a:defRPr sz="1350"/>
            </a:lvl3pPr>
            <a:lvl4pPr>
              <a:defRPr sz="135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6344"/>
            <a:ext cx="2891790" cy="3011056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6453386"/>
            <a:ext cx="90342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5/30/2023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6453386"/>
            <a:ext cx="178025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Divider Bar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5846" y="5401492"/>
            <a:ext cx="2265229" cy="919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22347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4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49090" y="1"/>
            <a:ext cx="4994910" cy="6857999"/>
          </a:xfrm>
        </p:spPr>
        <p:txBody>
          <a:bodyPr anchor="t">
            <a:normAutofit/>
          </a:bodyPr>
          <a:lstStyle>
            <a:lvl1pPr marL="0" indent="0">
              <a:buNone/>
              <a:defRPr sz="1500"/>
            </a:lvl1pPr>
            <a:lvl2pPr marL="342900" indent="0">
              <a:buNone/>
              <a:defRPr sz="1500"/>
            </a:lvl2pPr>
            <a:lvl3pPr marL="685800" indent="0">
              <a:buNone/>
              <a:defRPr sz="15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5968"/>
            <a:ext cx="2891790" cy="3011432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6453386"/>
            <a:ext cx="90342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5/30/2023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6453386"/>
            <a:ext cx="178025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Divider Bar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4345" y="5407841"/>
            <a:ext cx="2265229" cy="919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13919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286000"/>
            <a:ext cx="72009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42987" y="6453386"/>
            <a:ext cx="90342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/>
                </a:solidFill>
              </a:defRPr>
            </a:lvl1pPr>
          </a:lstStyle>
          <a:p>
            <a:fld id="{5B8B7880-85D1-4EEE-919E-47E21BF24149}" type="datetimeFigureOut">
              <a:rPr lang="en-US" smtClean="0"/>
              <a:t>5/30/2023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70173" y="6453386"/>
            <a:ext cx="4710623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4552" y="6453386"/>
            <a:ext cx="119721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aseline="0">
                <a:solidFill>
                  <a:schemeClr val="tx2"/>
                </a:solidFill>
              </a:defRPr>
            </a:lvl1pPr>
          </a:lstStyle>
          <a:p>
            <a:fld id="{F161D21F-133C-49A2-9185-35821FEBB88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 title="Side bar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3951502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iming>
    <p:tnLst>
      <p:par>
        <p:cTn id="1" dur="indefinite" restart="never" nodeType="tmRoot"/>
      </p:par>
    </p:tnLst>
  </p:timing>
  <p:txStyles>
    <p:titleStyle>
      <a:lvl1pPr algn="l" defTabSz="6858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6858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6912">
          <p15:clr>
            <a:srgbClr val="F26B43"/>
          </p15:clr>
        </p15:guide>
        <p15:guide id="2" pos="936">
          <p15:clr>
            <a:srgbClr val="F26B43"/>
          </p15:clr>
        </p15:guide>
        <p15:guide id="3" pos="864">
          <p15:clr>
            <a:srgbClr val="F26B43"/>
          </p15:clr>
        </p15:guide>
        <p15:guide id="11" orient="horz" pos="1368">
          <p15:clr>
            <a:srgbClr val="F26B43"/>
          </p15:clr>
        </p15:guide>
        <p15:guide id="12" orient="horz" pos="1440">
          <p15:clr>
            <a:srgbClr val="F26B43"/>
          </p15:clr>
        </p15:guide>
        <p15:guide id="13" orient="horz" pos="3696">
          <p15:clr>
            <a:srgbClr val="F26B43"/>
          </p15:clr>
        </p15:guide>
        <p15:guide id="14" orient="horz" pos="432">
          <p15:clr>
            <a:srgbClr val="F26B43"/>
          </p15:clr>
        </p15:guide>
        <p15:guide id="15" orient="horz" pos="1512">
          <p15:clr>
            <a:srgbClr val="F26B43"/>
          </p15:clr>
        </p15:guide>
        <p15:guide id="16" pos="5184">
          <p15:clr>
            <a:srgbClr val="F26B43"/>
          </p15:clr>
        </p15:guide>
        <p15:guide id="17" pos="702">
          <p15:clr>
            <a:srgbClr val="F26B43"/>
          </p15:clr>
        </p15:guide>
        <p15:guide id="18" pos="64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905000"/>
            <a:ext cx="7084115" cy="1107592"/>
          </a:xfrm>
        </p:spPr>
        <p:txBody>
          <a:bodyPr>
            <a:normAutofit/>
          </a:bodyPr>
          <a:lstStyle/>
          <a:p>
            <a:r>
              <a:rPr lang="en-US" sz="4400" dirty="0" smtClean="0"/>
              <a:t>Enterprise Budgets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43830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Overhead (Fixed) Expenses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Shows all of the overhead costs for the enterprise</a:t>
            </a:r>
          </a:p>
          <a:p>
            <a:pPr lvl="1"/>
            <a:r>
              <a:rPr lang="en-US" dirty="0" smtClean="0"/>
              <a:t>Depreciation, rent, property taxes</a:t>
            </a:r>
          </a:p>
          <a:p>
            <a:pPr lvl="1"/>
            <a:r>
              <a:rPr lang="en-US" dirty="0" smtClean="0"/>
              <a:t>Insurance, interest on term loans</a:t>
            </a:r>
          </a:p>
          <a:p>
            <a:r>
              <a:rPr lang="en-US" dirty="0" smtClean="0"/>
              <a:t>Total Overhead Expenses</a:t>
            </a:r>
          </a:p>
          <a:p>
            <a:pPr lvl="1"/>
            <a:r>
              <a:rPr lang="en-US" dirty="0" smtClean="0"/>
              <a:t>Sum of all overhead expenses</a:t>
            </a:r>
          </a:p>
          <a:p>
            <a:pPr lvl="1"/>
            <a:endParaRPr lang="en-US" dirty="0"/>
          </a:p>
          <a:p>
            <a:r>
              <a:rPr lang="en-US" dirty="0" smtClean="0"/>
              <a:t>Total Expenses </a:t>
            </a:r>
          </a:p>
          <a:p>
            <a:pPr lvl="1"/>
            <a:r>
              <a:rPr lang="en-US" dirty="0" smtClean="0"/>
              <a:t>Total Operating Expenses + Total Overhead Expenses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18895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 Income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aka Return Above Total Costs</a:t>
            </a:r>
          </a:p>
          <a:p>
            <a:pPr lvl="1"/>
            <a:r>
              <a:rPr lang="en-US" dirty="0" smtClean="0"/>
              <a:t>Long term profits</a:t>
            </a:r>
          </a:p>
          <a:p>
            <a:r>
              <a:rPr lang="en-US" dirty="0" smtClean="0"/>
              <a:t>Net Income = Total Revenues – Total Expenses</a:t>
            </a:r>
          </a:p>
          <a:p>
            <a:r>
              <a:rPr lang="en-US" dirty="0" smtClean="0"/>
              <a:t>Shows how much money is left after you pay all of your expenses for the enterprise</a:t>
            </a:r>
          </a:p>
        </p:txBody>
      </p:sp>
    </p:spTree>
    <p:extLst>
      <p:ext uri="{BB962C8B-B14F-4D97-AF65-F5344CB8AC3E}">
        <p14:creationId xmlns:p14="http://schemas.microsoft.com/office/powerpoint/2010/main" val="27260031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Return Above Operating Costs (RAOC)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much money is left after your total operating costs</a:t>
            </a:r>
          </a:p>
          <a:p>
            <a:r>
              <a:rPr lang="en-US" dirty="0" smtClean="0"/>
              <a:t>Also called “Gross Margin”</a:t>
            </a:r>
          </a:p>
          <a:p>
            <a:r>
              <a:rPr lang="en-US" dirty="0" smtClean="0"/>
              <a:t>RAOC= Total Revenues- Total Operating Costs</a:t>
            </a:r>
          </a:p>
          <a:p>
            <a:r>
              <a:rPr lang="en-US" dirty="0" smtClean="0"/>
              <a:t>Always want RAOC to be greater than 0</a:t>
            </a:r>
          </a:p>
          <a:p>
            <a:pPr lvl="1"/>
            <a:r>
              <a:rPr lang="en-US" dirty="0" smtClean="0"/>
              <a:t>Means that you have money available above your variable costs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35915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Return above Total Costs (RATC)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Represents the “long run or long term profits” of your enterprise</a:t>
            </a:r>
          </a:p>
          <a:p>
            <a:r>
              <a:rPr lang="en-US" dirty="0" smtClean="0"/>
              <a:t>Shows how much money is left over after you pay all of the operating and overhead costs</a:t>
            </a:r>
          </a:p>
          <a:p>
            <a:r>
              <a:rPr lang="en-US" dirty="0" smtClean="0"/>
              <a:t>Also called “bottom line”</a:t>
            </a:r>
          </a:p>
          <a:p>
            <a:r>
              <a:rPr lang="en-US" dirty="0" smtClean="0"/>
              <a:t>RATC= Total Revenues- Total Costs OR</a:t>
            </a:r>
          </a:p>
          <a:p>
            <a:pPr marL="393192" lvl="1" indent="0">
              <a:buNone/>
            </a:pPr>
            <a:r>
              <a:rPr lang="en-US" dirty="0" smtClean="0"/>
              <a:t>RATC= Total Revenues-Total Operating Costs-Total Overhead Costs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69112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RATC, cont.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RATC should be greater than 0</a:t>
            </a:r>
          </a:p>
          <a:p>
            <a:pPr lvl="1"/>
            <a:r>
              <a:rPr lang="en-US" dirty="0" smtClean="0"/>
              <a:t>Generating enough revenue to pay ALL costs</a:t>
            </a:r>
          </a:p>
          <a:p>
            <a:pPr lvl="1"/>
            <a:r>
              <a:rPr lang="en-US" dirty="0" smtClean="0"/>
              <a:t>Earning enough to replace equipment over time</a:t>
            </a:r>
          </a:p>
          <a:p>
            <a:r>
              <a:rPr lang="en-US" dirty="0" smtClean="0"/>
              <a:t>RATC is less than 0	</a:t>
            </a:r>
          </a:p>
          <a:p>
            <a:pPr lvl="1"/>
            <a:r>
              <a:rPr lang="en-US" dirty="0" smtClean="0"/>
              <a:t>Make changes to your enterprise</a:t>
            </a:r>
          </a:p>
          <a:p>
            <a:pPr lvl="1"/>
            <a:r>
              <a:rPr lang="en-US" dirty="0" smtClean="0"/>
              <a:t>If not- GET OUT</a:t>
            </a:r>
          </a:p>
        </p:txBody>
      </p:sp>
    </p:spTree>
    <p:extLst>
      <p:ext uri="{BB962C8B-B14F-4D97-AF65-F5344CB8AC3E}">
        <p14:creationId xmlns:p14="http://schemas.microsoft.com/office/powerpoint/2010/main" val="15679953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to increase RAOC and RATC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28700" y="2286000"/>
            <a:ext cx="7200900" cy="34290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Reduce costs of production without hurting the level of production or quality of product</a:t>
            </a:r>
          </a:p>
          <a:p>
            <a:pPr lvl="1"/>
            <a:r>
              <a:rPr lang="en-US" dirty="0" smtClean="0"/>
              <a:t>Either fixed or variable costs</a:t>
            </a:r>
          </a:p>
          <a:p>
            <a:r>
              <a:rPr lang="en-US" dirty="0" smtClean="0"/>
              <a:t>Identify 5 largest expenses and determine how one of them can be reduced through, </a:t>
            </a:r>
          </a:p>
          <a:p>
            <a:pPr lvl="1"/>
            <a:r>
              <a:rPr lang="en-US" dirty="0" smtClean="0"/>
              <a:t>Production methods</a:t>
            </a:r>
          </a:p>
          <a:p>
            <a:pPr lvl="1"/>
            <a:r>
              <a:rPr lang="en-US" dirty="0" smtClean="0"/>
              <a:t>Production schedules</a:t>
            </a:r>
          </a:p>
          <a:p>
            <a:pPr lvl="1"/>
            <a:r>
              <a:rPr lang="en-US" dirty="0" smtClean="0"/>
              <a:t>Changes in business practices</a:t>
            </a:r>
          </a:p>
          <a:p>
            <a:pPr lvl="1"/>
            <a:r>
              <a:rPr lang="en-US" dirty="0" smtClean="0"/>
              <a:t>Lowering your fixed costs</a:t>
            </a:r>
          </a:p>
          <a:p>
            <a:r>
              <a:rPr lang="en-US" dirty="0" smtClean="0"/>
              <a:t>Examine pricing strategy</a:t>
            </a:r>
          </a:p>
          <a:p>
            <a:pPr lvl="1"/>
            <a:r>
              <a:rPr lang="en-US" dirty="0" smtClean="0"/>
              <a:t>Can you increase the price without “scaring away” the customer?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33243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an Enterprise?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specific aspect of a business</a:t>
            </a:r>
          </a:p>
          <a:p>
            <a:endParaRPr lang="en-US" dirty="0" smtClean="0"/>
          </a:p>
          <a:p>
            <a:r>
              <a:rPr lang="en-US" dirty="0" smtClean="0"/>
              <a:t>Each crop produced or each product sold</a:t>
            </a:r>
          </a:p>
          <a:p>
            <a:endParaRPr lang="en-US" dirty="0"/>
          </a:p>
          <a:p>
            <a:r>
              <a:rPr lang="en-US" dirty="0" smtClean="0"/>
              <a:t>Example: Grocery store enterprises</a:t>
            </a:r>
          </a:p>
          <a:p>
            <a:pPr lvl="1"/>
            <a:r>
              <a:rPr lang="en-US" dirty="0" smtClean="0"/>
              <a:t>Vegetables</a:t>
            </a:r>
          </a:p>
          <a:p>
            <a:pPr lvl="1"/>
            <a:r>
              <a:rPr lang="en-US" dirty="0" smtClean="0"/>
              <a:t>Fruits</a:t>
            </a:r>
          </a:p>
          <a:p>
            <a:pPr lvl="1"/>
            <a:r>
              <a:rPr lang="en-US" dirty="0" smtClean="0"/>
              <a:t>Dairy, etc.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09521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an Enterprise?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Dairy farm enterprises:</a:t>
            </a:r>
          </a:p>
          <a:p>
            <a:pPr lvl="1"/>
            <a:r>
              <a:rPr lang="en-US" dirty="0" smtClean="0"/>
              <a:t>Cows</a:t>
            </a:r>
          </a:p>
          <a:p>
            <a:pPr lvl="1"/>
            <a:r>
              <a:rPr lang="en-US" dirty="0" smtClean="0"/>
              <a:t>Corn silage</a:t>
            </a:r>
          </a:p>
          <a:p>
            <a:pPr lvl="1"/>
            <a:r>
              <a:rPr lang="en-US" dirty="0" smtClean="0"/>
              <a:t>Alfalfa hay</a:t>
            </a:r>
          </a:p>
          <a:p>
            <a:pPr lvl="1"/>
            <a:r>
              <a:rPr lang="en-US" dirty="0" smtClean="0"/>
              <a:t>Pasture, etc.</a:t>
            </a:r>
          </a:p>
          <a:p>
            <a:r>
              <a:rPr lang="en-US" dirty="0" smtClean="0"/>
              <a:t>Lawn care business enterprises:</a:t>
            </a:r>
          </a:p>
          <a:p>
            <a:pPr lvl="1"/>
            <a:r>
              <a:rPr lang="en-US" dirty="0" smtClean="0"/>
              <a:t>Mowing</a:t>
            </a:r>
          </a:p>
          <a:p>
            <a:pPr lvl="1"/>
            <a:r>
              <a:rPr lang="en-US" dirty="0" smtClean="0"/>
              <a:t>Installation</a:t>
            </a:r>
          </a:p>
          <a:p>
            <a:pPr lvl="1"/>
            <a:r>
              <a:rPr lang="en-US" dirty="0" smtClean="0"/>
              <a:t>Maintenance of lawns (spraying, etc.)</a:t>
            </a:r>
          </a:p>
        </p:txBody>
      </p:sp>
    </p:spTree>
    <p:extLst>
      <p:ext uri="{BB962C8B-B14F-4D97-AF65-F5344CB8AC3E}">
        <p14:creationId xmlns:p14="http://schemas.microsoft.com/office/powerpoint/2010/main" val="42766733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Do We Care?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Income statements show the profitability for the entire business</a:t>
            </a:r>
          </a:p>
          <a:p>
            <a:pPr lvl="1"/>
            <a:r>
              <a:rPr lang="en-US" dirty="0" smtClean="0"/>
              <a:t>But you can’t easily see where you are making or losing money from an income statement</a:t>
            </a:r>
          </a:p>
          <a:p>
            <a:pPr lvl="1"/>
            <a:endParaRPr lang="en-US" sz="900" dirty="0" smtClean="0"/>
          </a:p>
          <a:p>
            <a:r>
              <a:rPr lang="en-US" dirty="0" smtClean="0"/>
              <a:t>Enterprise budgets show the profitability of each section of the business</a:t>
            </a:r>
          </a:p>
          <a:p>
            <a:endParaRPr lang="en-US" sz="1100" dirty="0"/>
          </a:p>
          <a:p>
            <a:r>
              <a:rPr lang="en-US" dirty="0" smtClean="0"/>
              <a:t>Enterprise budgets allow breakeven analysis</a:t>
            </a:r>
          </a:p>
        </p:txBody>
      </p:sp>
    </p:spTree>
    <p:extLst>
      <p:ext uri="{BB962C8B-B14F-4D97-AF65-F5344CB8AC3E}">
        <p14:creationId xmlns:p14="http://schemas.microsoft.com/office/powerpoint/2010/main" val="27115846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Enterprise Budgets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Show the profitability of one specific aspect of the business</a:t>
            </a:r>
          </a:p>
          <a:p>
            <a:r>
              <a:rPr lang="en-US" dirty="0" smtClean="0"/>
              <a:t>Main sections:</a:t>
            </a:r>
          </a:p>
          <a:p>
            <a:pPr lvl="1"/>
            <a:r>
              <a:rPr lang="en-US" dirty="0" smtClean="0"/>
              <a:t>Revenues</a:t>
            </a:r>
          </a:p>
          <a:p>
            <a:pPr lvl="1"/>
            <a:r>
              <a:rPr lang="en-US" dirty="0" smtClean="0"/>
              <a:t>Operating (Variable) Costs</a:t>
            </a:r>
          </a:p>
          <a:p>
            <a:pPr lvl="1"/>
            <a:r>
              <a:rPr lang="en-US" dirty="0" smtClean="0"/>
              <a:t>Gross Margin (Return Above Operating Costs)</a:t>
            </a:r>
          </a:p>
          <a:p>
            <a:pPr lvl="1"/>
            <a:r>
              <a:rPr lang="en-US" dirty="0" smtClean="0"/>
              <a:t>Overhead (Fixed) Costs</a:t>
            </a:r>
          </a:p>
          <a:p>
            <a:pPr lvl="1"/>
            <a:r>
              <a:rPr lang="en-US" dirty="0" smtClean="0"/>
              <a:t>Net Income (Return Above Total Costs)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03972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Enterprise Budgets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Usually constructed on a per-unit basis</a:t>
            </a:r>
          </a:p>
          <a:p>
            <a:pPr lvl="1"/>
            <a:r>
              <a:rPr lang="en-US" dirty="0" smtClean="0"/>
              <a:t>Per acre</a:t>
            </a:r>
          </a:p>
          <a:p>
            <a:pPr lvl="1"/>
            <a:r>
              <a:rPr lang="en-US" dirty="0" smtClean="0"/>
              <a:t>Per head (or per herd)</a:t>
            </a:r>
          </a:p>
          <a:p>
            <a:pPr lvl="1"/>
            <a:r>
              <a:rPr lang="en-US" dirty="0" smtClean="0"/>
              <a:t>Per greenhouse</a:t>
            </a:r>
          </a:p>
          <a:p>
            <a:pPr lvl="1"/>
            <a:r>
              <a:rPr lang="en-US" dirty="0" smtClean="0"/>
              <a:t>Per lawn (or per square foot)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Use the unit that makes it easiest for you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32938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Revenue Section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Shows all products associated with that enterprise</a:t>
            </a:r>
          </a:p>
          <a:p>
            <a:pPr lvl="1"/>
            <a:r>
              <a:rPr lang="en-US" dirty="0" smtClean="0"/>
              <a:t>Quantity produced &amp; sold</a:t>
            </a:r>
          </a:p>
          <a:p>
            <a:pPr lvl="1"/>
            <a:r>
              <a:rPr lang="en-US" dirty="0" smtClean="0"/>
              <a:t>Selling price or value of each product</a:t>
            </a:r>
          </a:p>
          <a:p>
            <a:pPr lvl="1"/>
            <a:r>
              <a:rPr lang="en-US" dirty="0" smtClean="0"/>
              <a:t>Revenue for each product</a:t>
            </a:r>
          </a:p>
          <a:p>
            <a:pPr lvl="2"/>
            <a:r>
              <a:rPr lang="en-US" dirty="0" smtClean="0"/>
              <a:t>Revenue = Quantity x Selling Price</a:t>
            </a:r>
          </a:p>
          <a:p>
            <a:r>
              <a:rPr lang="en-US" dirty="0" smtClean="0"/>
              <a:t>Total Revenue (Gross Revenues)</a:t>
            </a:r>
          </a:p>
          <a:p>
            <a:pPr lvl="1"/>
            <a:r>
              <a:rPr lang="en-US" dirty="0" smtClean="0"/>
              <a:t>Total value of the enterprise’s products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86119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Operating (Variable) Expenses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Shows all of the operating inputs used in that enterprise</a:t>
            </a:r>
          </a:p>
          <a:p>
            <a:pPr lvl="1"/>
            <a:r>
              <a:rPr lang="en-US" dirty="0" smtClean="0"/>
              <a:t>Amount of each input used</a:t>
            </a:r>
          </a:p>
          <a:p>
            <a:pPr lvl="1"/>
            <a:r>
              <a:rPr lang="en-US" dirty="0" smtClean="0"/>
              <a:t>Cost/unit of each input</a:t>
            </a:r>
          </a:p>
          <a:p>
            <a:pPr lvl="1"/>
            <a:r>
              <a:rPr lang="en-US" dirty="0" smtClean="0"/>
              <a:t>Total cost for each input</a:t>
            </a:r>
          </a:p>
          <a:p>
            <a:r>
              <a:rPr lang="en-US" dirty="0" smtClean="0"/>
              <a:t>Total Operating Expenses</a:t>
            </a:r>
          </a:p>
          <a:p>
            <a:pPr lvl="1"/>
            <a:r>
              <a:rPr lang="en-US" dirty="0" smtClean="0"/>
              <a:t>Total of all the operating expenses</a:t>
            </a:r>
          </a:p>
          <a:p>
            <a:pPr lvl="1"/>
            <a:r>
              <a:rPr lang="en-US" dirty="0" smtClean="0"/>
              <a:t>Referred to as “short run cost of production)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98432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Gross Margin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</a:t>
            </a:r>
            <a:r>
              <a:rPr lang="en-US" dirty="0" smtClean="0"/>
              <a:t>ka Return Above Operating Costs</a:t>
            </a:r>
          </a:p>
          <a:p>
            <a:r>
              <a:rPr lang="en-US" dirty="0" smtClean="0"/>
              <a:t>Gross Margin </a:t>
            </a:r>
          </a:p>
          <a:p>
            <a:pPr lvl="1"/>
            <a:r>
              <a:rPr lang="en-US" dirty="0" smtClean="0"/>
              <a:t>Total Revenues – Total Operating Costs</a:t>
            </a:r>
          </a:p>
          <a:p>
            <a:pPr lvl="1"/>
            <a:r>
              <a:rPr lang="en-US" dirty="0" smtClean="0"/>
              <a:t>Shows how much money is left over after you pay all of your operating expenses</a:t>
            </a:r>
          </a:p>
          <a:p>
            <a:pPr lvl="2"/>
            <a:r>
              <a:rPr lang="en-US" dirty="0" smtClean="0"/>
              <a:t>Your short term profits</a:t>
            </a:r>
          </a:p>
          <a:p>
            <a:r>
              <a:rPr lang="en-US" dirty="0" smtClean="0"/>
              <a:t>You want Gross Margin &gt; $0</a:t>
            </a:r>
          </a:p>
          <a:p>
            <a:pPr lvl="1"/>
            <a:r>
              <a:rPr lang="en-US" dirty="0" smtClean="0"/>
              <a:t>If it’s less than $0, you are losing money for every unit you produce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7705184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ustom 3">
      <a:dk1>
        <a:sysClr val="windowText" lastClr="000000"/>
      </a:dk1>
      <a:lt1>
        <a:sysClr val="window" lastClr="FFFFFF"/>
      </a:lt1>
      <a:dk2>
        <a:srgbClr val="648C1A"/>
      </a:dk2>
      <a:lt2>
        <a:srgbClr val="D1D3D3"/>
      </a:lt2>
      <a:accent1>
        <a:srgbClr val="648C1A"/>
      </a:accent1>
      <a:accent2>
        <a:srgbClr val="D1D3D3"/>
      </a:accent2>
      <a:accent3>
        <a:srgbClr val="003055"/>
      </a:accent3>
      <a:accent4>
        <a:srgbClr val="648C1A"/>
      </a:accent4>
      <a:accent5>
        <a:srgbClr val="D1D3D3"/>
      </a:accent5>
      <a:accent6>
        <a:srgbClr val="648C1A"/>
      </a:accent6>
      <a:hlink>
        <a:srgbClr val="003055"/>
      </a:hlink>
      <a:folHlink>
        <a:srgbClr val="003055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KC PPT slide template_Logo with TM</Template>
  <TotalTime>117</TotalTime>
  <Words>625</Words>
  <Application>Microsoft Office PowerPoint</Application>
  <PresentationFormat>On-screen Show (4:3)</PresentationFormat>
  <Paragraphs>110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Franklin Gothic Book</vt:lpstr>
      <vt:lpstr>Crop</vt:lpstr>
      <vt:lpstr>Enterprise Budgets</vt:lpstr>
      <vt:lpstr>What is an Enterprise?</vt:lpstr>
      <vt:lpstr>What is an Enterprise?</vt:lpstr>
      <vt:lpstr>Why Do We Care?</vt:lpstr>
      <vt:lpstr>Enterprise Budgets</vt:lpstr>
      <vt:lpstr>Enterprise Budgets</vt:lpstr>
      <vt:lpstr>Revenue Section</vt:lpstr>
      <vt:lpstr>Operating (Variable) Expenses</vt:lpstr>
      <vt:lpstr>Gross Margin</vt:lpstr>
      <vt:lpstr>Overhead (Fixed) Expenses</vt:lpstr>
      <vt:lpstr>Net Income</vt:lpstr>
      <vt:lpstr>Return Above Operating Costs (RAOC)</vt:lpstr>
      <vt:lpstr>Return above Total Costs (RATC)</vt:lpstr>
      <vt:lpstr>RATC, cont.</vt:lpstr>
      <vt:lpstr>How to increase RAOC and RATC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Enterprise Budgets</dc:title>
  <dc:creator>Alex</dc:creator>
  <cp:lastModifiedBy>Scyphers, Sarah</cp:lastModifiedBy>
  <cp:revision>11</cp:revision>
  <dcterms:created xsi:type="dcterms:W3CDTF">2015-07-22T14:22:19Z</dcterms:created>
  <dcterms:modified xsi:type="dcterms:W3CDTF">2023-05-30T18:04:56Z</dcterms:modified>
</cp:coreProperties>
</file>