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>
      <p:cViewPr varScale="1">
        <p:scale>
          <a:sx n="124" d="100"/>
          <a:sy n="124" d="100"/>
        </p:scale>
        <p:origin x="125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43" y="5314883"/>
            <a:ext cx="4109292" cy="72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909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706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8462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420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38" y="5267337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883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69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66843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2349753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 marL="1444752" indent="0">
              <a:buNone/>
              <a:defRPr baseline="0">
                <a:solidFill>
                  <a:schemeClr val="tx2"/>
                </a:solidFill>
              </a:defRPr>
            </a:lvl4pPr>
            <a:lvl5pPr marL="1901952" indent="0"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2344602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7880-85D1-4EEE-919E-47E21BF24149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D21F-133C-49A2-9185-35821FEBB88E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751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034" y="467252"/>
            <a:ext cx="7200900" cy="7596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7880-85D1-4EEE-919E-47E21BF24149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D21F-133C-49A2-9185-35821FEBB88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925034" y="1512916"/>
            <a:ext cx="7200900" cy="694557"/>
          </a:xfrm>
        </p:spPr>
        <p:txBody>
          <a:bodyPr/>
          <a:lstStyle>
            <a:lvl1pPr marL="0" indent="0" algn="ctr">
              <a:buNone/>
              <a:defRPr sz="2800" baseline="0">
                <a:solidFill>
                  <a:srgbClr val="003359"/>
                </a:solidFill>
              </a:defRPr>
            </a:lvl1pPr>
            <a:lvl2pPr marL="530352" indent="0">
              <a:buNone/>
              <a:defRPr baseline="0">
                <a:solidFill>
                  <a:srgbClr val="648C1A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 marL="1444752" indent="0">
              <a:buNone/>
              <a:defRPr baseline="0">
                <a:solidFill>
                  <a:schemeClr val="tx2"/>
                </a:solidFill>
              </a:defRPr>
            </a:lvl4pPr>
            <a:lvl5pPr marL="1901952" indent="0"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3"/>
          </p:nvPr>
        </p:nvSpPr>
        <p:spPr>
          <a:xfrm>
            <a:off x="925034" y="2510277"/>
            <a:ext cx="3335839" cy="2562193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 marL="1444752" indent="0">
              <a:buNone/>
              <a:defRPr baseline="0">
                <a:solidFill>
                  <a:schemeClr val="tx2"/>
                </a:solidFill>
              </a:defRPr>
            </a:lvl4pPr>
            <a:lvl5pPr marL="1901952" indent="0"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4790094" y="2510277"/>
            <a:ext cx="3335840" cy="2562193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472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267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846" y="5401492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234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345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391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5B8B7880-85D1-4EEE-919E-47E21BF24149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F161D21F-133C-49A2-9185-35821FEBB88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5150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11" orient="horz" pos="1368">
          <p15:clr>
            <a:srgbClr val="F26B43"/>
          </p15:clr>
        </p15:guide>
        <p15:guide id="12" orient="horz" pos="1440">
          <p15:clr>
            <a:srgbClr val="F26B43"/>
          </p15:clr>
        </p15:guide>
        <p15:guide id="13" orient="horz" pos="3696">
          <p15:clr>
            <a:srgbClr val="F26B43"/>
          </p15:clr>
        </p15:guide>
        <p15:guide id="14" orient="horz" pos="432">
          <p15:clr>
            <a:srgbClr val="F26B43"/>
          </p15:clr>
        </p15:guide>
        <p15:guide id="15" orient="horz" pos="1512">
          <p15:clr>
            <a:srgbClr val="F26B43"/>
          </p15:clr>
        </p15:guide>
        <p15:guide id="16" pos="5184">
          <p15:clr>
            <a:srgbClr val="F26B43"/>
          </p15:clr>
        </p15:guide>
        <p15:guide id="17" pos="702">
          <p15:clr>
            <a:srgbClr val="F26B43"/>
          </p15:clr>
        </p15:guide>
        <p15:guide id="18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905000"/>
            <a:ext cx="7084115" cy="110759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Enterprise Budgets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383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Overhead (Fixed) Expenses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Shows all of the overhead costs for the enterprise</a:t>
            </a:r>
          </a:p>
          <a:p>
            <a:pPr lvl="1"/>
            <a:r>
              <a:rPr lang="en-US" dirty="0" smtClean="0"/>
              <a:t>Depreciation, rent, property taxes</a:t>
            </a:r>
          </a:p>
          <a:p>
            <a:pPr lvl="1"/>
            <a:r>
              <a:rPr lang="en-US" dirty="0" smtClean="0"/>
              <a:t>Insurance, interest on term loans</a:t>
            </a:r>
          </a:p>
          <a:p>
            <a:r>
              <a:rPr lang="en-US" dirty="0" smtClean="0"/>
              <a:t>Total Overhead Expenses</a:t>
            </a:r>
          </a:p>
          <a:p>
            <a:pPr lvl="1"/>
            <a:r>
              <a:rPr lang="en-US" dirty="0" smtClean="0"/>
              <a:t>Sum of all overhead expenses</a:t>
            </a:r>
          </a:p>
          <a:p>
            <a:pPr lvl="1"/>
            <a:endParaRPr lang="en-US" dirty="0"/>
          </a:p>
          <a:p>
            <a:r>
              <a:rPr lang="en-US" dirty="0" smtClean="0"/>
              <a:t>Total Expenses </a:t>
            </a:r>
          </a:p>
          <a:p>
            <a:pPr lvl="1"/>
            <a:r>
              <a:rPr lang="en-US" dirty="0" smtClean="0"/>
              <a:t>Total Operating Expenses + Total Overhead Expenses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889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Income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aka Return Above Total Costs</a:t>
            </a:r>
          </a:p>
          <a:p>
            <a:pPr lvl="1"/>
            <a:r>
              <a:rPr lang="en-US" dirty="0" smtClean="0"/>
              <a:t>Long term profits</a:t>
            </a:r>
          </a:p>
          <a:p>
            <a:r>
              <a:rPr lang="en-US" dirty="0" smtClean="0"/>
              <a:t>Net Income = Total Revenues – Total Expenses</a:t>
            </a:r>
          </a:p>
          <a:p>
            <a:r>
              <a:rPr lang="en-US" dirty="0" smtClean="0"/>
              <a:t>Shows how much money is left after you pay all of your expenses for the enterprise</a:t>
            </a:r>
          </a:p>
        </p:txBody>
      </p:sp>
    </p:spTree>
    <p:extLst>
      <p:ext uri="{BB962C8B-B14F-4D97-AF65-F5344CB8AC3E}">
        <p14:creationId xmlns:p14="http://schemas.microsoft.com/office/powerpoint/2010/main" val="2726003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Return Above Operating Costs (RAOC)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much money is left after your total operating costs</a:t>
            </a:r>
          </a:p>
          <a:p>
            <a:r>
              <a:rPr lang="en-US" dirty="0" smtClean="0"/>
              <a:t>Also called “Gross Margin”</a:t>
            </a:r>
          </a:p>
          <a:p>
            <a:r>
              <a:rPr lang="en-US" dirty="0" smtClean="0"/>
              <a:t>RAOC= Total Revenues- Total Operating Costs</a:t>
            </a:r>
          </a:p>
          <a:p>
            <a:r>
              <a:rPr lang="en-US" dirty="0" smtClean="0"/>
              <a:t>Always want RAOC to be greater than 0</a:t>
            </a:r>
          </a:p>
          <a:p>
            <a:pPr lvl="1"/>
            <a:r>
              <a:rPr lang="en-US" dirty="0" smtClean="0"/>
              <a:t>Means that you have money available above your variable costs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591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Return above Total Costs (RATC)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Represents the “long run or long term profits” of your enterprise</a:t>
            </a:r>
          </a:p>
          <a:p>
            <a:r>
              <a:rPr lang="en-US" dirty="0" smtClean="0"/>
              <a:t>Shows how much money is left over after you pay all of the operating and overhead costs</a:t>
            </a:r>
          </a:p>
          <a:p>
            <a:r>
              <a:rPr lang="en-US" dirty="0" smtClean="0"/>
              <a:t>Also called “bottom line”</a:t>
            </a:r>
          </a:p>
          <a:p>
            <a:r>
              <a:rPr lang="en-US" dirty="0" smtClean="0"/>
              <a:t>RATC= Total Revenues- Total Costs OR</a:t>
            </a:r>
          </a:p>
          <a:p>
            <a:pPr marL="393192" lvl="1" indent="0">
              <a:buNone/>
            </a:pPr>
            <a:r>
              <a:rPr lang="en-US" dirty="0" smtClean="0"/>
              <a:t>RATC= Total Revenues-Total Operating Costs-Total Overhead Costs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911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RATC, cont.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RATC should be greater than 0</a:t>
            </a:r>
          </a:p>
          <a:p>
            <a:pPr lvl="1"/>
            <a:r>
              <a:rPr lang="en-US" dirty="0" smtClean="0"/>
              <a:t>Generating enough revenue to pay ALL costs</a:t>
            </a:r>
          </a:p>
          <a:p>
            <a:pPr lvl="1"/>
            <a:r>
              <a:rPr lang="en-US" dirty="0" smtClean="0"/>
              <a:t>Earning enough to replace equipment over time</a:t>
            </a:r>
          </a:p>
          <a:p>
            <a:r>
              <a:rPr lang="en-US" dirty="0" smtClean="0"/>
              <a:t>RATC is less than 0	</a:t>
            </a:r>
          </a:p>
          <a:p>
            <a:pPr lvl="1"/>
            <a:r>
              <a:rPr lang="en-US" dirty="0" smtClean="0"/>
              <a:t>Make changes to your enterprise</a:t>
            </a:r>
          </a:p>
          <a:p>
            <a:pPr lvl="1"/>
            <a:r>
              <a:rPr lang="en-US" dirty="0" smtClean="0"/>
              <a:t>If not- GET OUT</a:t>
            </a:r>
          </a:p>
        </p:txBody>
      </p:sp>
    </p:spTree>
    <p:extLst>
      <p:ext uri="{BB962C8B-B14F-4D97-AF65-F5344CB8AC3E}">
        <p14:creationId xmlns:p14="http://schemas.microsoft.com/office/powerpoint/2010/main" val="1567995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increase RAOC and RATC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8700" y="2286000"/>
            <a:ext cx="7200900" cy="3429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Reduce costs of production without hurting the level of production or quality of product</a:t>
            </a:r>
          </a:p>
          <a:p>
            <a:pPr lvl="1"/>
            <a:r>
              <a:rPr lang="en-US" dirty="0" smtClean="0"/>
              <a:t>Either fixed or variable costs</a:t>
            </a:r>
          </a:p>
          <a:p>
            <a:r>
              <a:rPr lang="en-US" dirty="0" smtClean="0"/>
              <a:t>Identify 5 largest expenses and determine how one of them can be reduced through, </a:t>
            </a:r>
          </a:p>
          <a:p>
            <a:pPr lvl="1"/>
            <a:r>
              <a:rPr lang="en-US" dirty="0" smtClean="0"/>
              <a:t>Production methods</a:t>
            </a:r>
          </a:p>
          <a:p>
            <a:pPr lvl="1"/>
            <a:r>
              <a:rPr lang="en-US" dirty="0" smtClean="0"/>
              <a:t>Production schedules</a:t>
            </a:r>
          </a:p>
          <a:p>
            <a:pPr lvl="1"/>
            <a:r>
              <a:rPr lang="en-US" dirty="0" smtClean="0"/>
              <a:t>Changes in business practices</a:t>
            </a:r>
          </a:p>
          <a:p>
            <a:pPr lvl="1"/>
            <a:r>
              <a:rPr lang="en-US" dirty="0" smtClean="0"/>
              <a:t>Lowering your fixed costs</a:t>
            </a:r>
          </a:p>
          <a:p>
            <a:r>
              <a:rPr lang="en-US" dirty="0" smtClean="0"/>
              <a:t>Examine pricing strategy</a:t>
            </a:r>
          </a:p>
          <a:p>
            <a:pPr lvl="1"/>
            <a:r>
              <a:rPr lang="en-US" dirty="0" smtClean="0"/>
              <a:t>Can you increase the price without “scaring away” the customer?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324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Enterprise?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specific aspect of a business</a:t>
            </a:r>
          </a:p>
          <a:p>
            <a:endParaRPr lang="en-US" dirty="0" smtClean="0"/>
          </a:p>
          <a:p>
            <a:r>
              <a:rPr lang="en-US" dirty="0" smtClean="0"/>
              <a:t>Each crop produced or each product sold</a:t>
            </a:r>
          </a:p>
          <a:p>
            <a:endParaRPr lang="en-US" dirty="0"/>
          </a:p>
          <a:p>
            <a:r>
              <a:rPr lang="en-US" dirty="0" smtClean="0"/>
              <a:t>Example: Grocery store enterprises</a:t>
            </a:r>
          </a:p>
          <a:p>
            <a:pPr lvl="1"/>
            <a:r>
              <a:rPr lang="en-US" dirty="0" smtClean="0"/>
              <a:t>Vegetables</a:t>
            </a:r>
          </a:p>
          <a:p>
            <a:pPr lvl="1"/>
            <a:r>
              <a:rPr lang="en-US" dirty="0" smtClean="0"/>
              <a:t>Fruits</a:t>
            </a:r>
          </a:p>
          <a:p>
            <a:pPr lvl="1"/>
            <a:r>
              <a:rPr lang="en-US" dirty="0" smtClean="0"/>
              <a:t>Dairy,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952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Enterprise?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Dairy farm enterprises:</a:t>
            </a:r>
          </a:p>
          <a:p>
            <a:pPr lvl="1"/>
            <a:r>
              <a:rPr lang="en-US" dirty="0" smtClean="0"/>
              <a:t>Cows</a:t>
            </a:r>
          </a:p>
          <a:p>
            <a:pPr lvl="1"/>
            <a:r>
              <a:rPr lang="en-US" dirty="0" smtClean="0"/>
              <a:t>Corn silage</a:t>
            </a:r>
          </a:p>
          <a:p>
            <a:pPr lvl="1"/>
            <a:r>
              <a:rPr lang="en-US" dirty="0" smtClean="0"/>
              <a:t>Alfalfa hay</a:t>
            </a:r>
          </a:p>
          <a:p>
            <a:pPr lvl="1"/>
            <a:r>
              <a:rPr lang="en-US" dirty="0" smtClean="0"/>
              <a:t>Pasture, etc.</a:t>
            </a:r>
          </a:p>
          <a:p>
            <a:r>
              <a:rPr lang="en-US" dirty="0" smtClean="0"/>
              <a:t>Lawn care business enterprises:</a:t>
            </a:r>
          </a:p>
          <a:p>
            <a:pPr lvl="1"/>
            <a:r>
              <a:rPr lang="en-US" dirty="0" smtClean="0"/>
              <a:t>Mowing</a:t>
            </a:r>
          </a:p>
          <a:p>
            <a:pPr lvl="1"/>
            <a:r>
              <a:rPr lang="en-US" dirty="0" smtClean="0"/>
              <a:t>Installation</a:t>
            </a:r>
          </a:p>
          <a:p>
            <a:pPr lvl="1"/>
            <a:r>
              <a:rPr lang="en-US" dirty="0" smtClean="0"/>
              <a:t>Maintenance of lawns (spraying, etc.)</a:t>
            </a:r>
          </a:p>
        </p:txBody>
      </p:sp>
    </p:spTree>
    <p:extLst>
      <p:ext uri="{BB962C8B-B14F-4D97-AF65-F5344CB8AC3E}">
        <p14:creationId xmlns:p14="http://schemas.microsoft.com/office/powerpoint/2010/main" val="4276673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Income statements show the profitability for the entire business</a:t>
            </a:r>
          </a:p>
          <a:p>
            <a:pPr lvl="1"/>
            <a:r>
              <a:rPr lang="en-US" dirty="0" smtClean="0"/>
              <a:t>But you can’t easily see where you are making or losing money from an income statement</a:t>
            </a:r>
          </a:p>
          <a:p>
            <a:pPr lvl="1"/>
            <a:endParaRPr lang="en-US" sz="900" dirty="0" smtClean="0"/>
          </a:p>
          <a:p>
            <a:r>
              <a:rPr lang="en-US" dirty="0" smtClean="0"/>
              <a:t>Enterprise budgets show the profitability of each section of the business</a:t>
            </a:r>
          </a:p>
          <a:p>
            <a:endParaRPr lang="en-US" sz="1100" dirty="0"/>
          </a:p>
          <a:p>
            <a:r>
              <a:rPr lang="en-US" dirty="0" smtClean="0"/>
              <a:t>Enterprise budgets allow breakeven analysis</a:t>
            </a:r>
          </a:p>
        </p:txBody>
      </p:sp>
    </p:spTree>
    <p:extLst>
      <p:ext uri="{BB962C8B-B14F-4D97-AF65-F5344CB8AC3E}">
        <p14:creationId xmlns:p14="http://schemas.microsoft.com/office/powerpoint/2010/main" val="2711584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Budgets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 the profitability of one specific aspect of the business</a:t>
            </a:r>
          </a:p>
          <a:p>
            <a:r>
              <a:rPr lang="en-US" dirty="0" smtClean="0"/>
              <a:t>Main sections:</a:t>
            </a:r>
          </a:p>
          <a:p>
            <a:pPr lvl="1"/>
            <a:r>
              <a:rPr lang="en-US" dirty="0" smtClean="0"/>
              <a:t>Revenues</a:t>
            </a:r>
          </a:p>
          <a:p>
            <a:pPr lvl="1"/>
            <a:r>
              <a:rPr lang="en-US" dirty="0" smtClean="0"/>
              <a:t>Operating (Variable) Costs</a:t>
            </a:r>
          </a:p>
          <a:p>
            <a:pPr lvl="1"/>
            <a:r>
              <a:rPr lang="en-US" dirty="0" smtClean="0"/>
              <a:t>Gross Margin (Return Above Operating Costs)</a:t>
            </a:r>
          </a:p>
          <a:p>
            <a:pPr lvl="1"/>
            <a:r>
              <a:rPr lang="en-US" dirty="0" smtClean="0"/>
              <a:t>Overhead (Fixed) Costs</a:t>
            </a:r>
          </a:p>
          <a:p>
            <a:pPr lvl="1"/>
            <a:r>
              <a:rPr lang="en-US" dirty="0" smtClean="0"/>
              <a:t>Net Income (Return Above Total Costs)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397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Budgets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Usually constructed on a per-unit basis</a:t>
            </a:r>
          </a:p>
          <a:p>
            <a:pPr lvl="1"/>
            <a:r>
              <a:rPr lang="en-US" dirty="0" smtClean="0"/>
              <a:t>Per acre</a:t>
            </a:r>
          </a:p>
          <a:p>
            <a:pPr lvl="1"/>
            <a:r>
              <a:rPr lang="en-US" dirty="0" smtClean="0"/>
              <a:t>Per head (or per herd)</a:t>
            </a:r>
          </a:p>
          <a:p>
            <a:pPr lvl="1"/>
            <a:r>
              <a:rPr lang="en-US" dirty="0" smtClean="0"/>
              <a:t>Per greenhouse</a:t>
            </a:r>
          </a:p>
          <a:p>
            <a:pPr lvl="1"/>
            <a:r>
              <a:rPr lang="en-US" dirty="0" smtClean="0"/>
              <a:t>Per lawn (or per square foot)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Use the unit that makes it easiest for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293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Shows all products associated with that enterprise</a:t>
            </a:r>
          </a:p>
          <a:p>
            <a:pPr lvl="1"/>
            <a:r>
              <a:rPr lang="en-US" dirty="0" smtClean="0"/>
              <a:t>Quantity produced &amp; sold</a:t>
            </a:r>
          </a:p>
          <a:p>
            <a:pPr lvl="1"/>
            <a:r>
              <a:rPr lang="en-US" dirty="0" smtClean="0"/>
              <a:t>Selling price or value of each product</a:t>
            </a:r>
          </a:p>
          <a:p>
            <a:pPr lvl="1"/>
            <a:r>
              <a:rPr lang="en-US" dirty="0" smtClean="0"/>
              <a:t>Revenue for each product</a:t>
            </a:r>
          </a:p>
          <a:p>
            <a:pPr lvl="2"/>
            <a:r>
              <a:rPr lang="en-US" dirty="0" smtClean="0"/>
              <a:t>Revenue = Quantity x Selling Price</a:t>
            </a:r>
          </a:p>
          <a:p>
            <a:r>
              <a:rPr lang="en-US" dirty="0" smtClean="0"/>
              <a:t>Total Revenue (Gross Revenues)</a:t>
            </a:r>
          </a:p>
          <a:p>
            <a:pPr lvl="1"/>
            <a:r>
              <a:rPr lang="en-US" dirty="0" smtClean="0"/>
              <a:t>Total value of the enterprise’s products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611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(Variable) Expenses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Shows all of the operating inputs used in that enterprise</a:t>
            </a:r>
          </a:p>
          <a:p>
            <a:pPr lvl="1"/>
            <a:r>
              <a:rPr lang="en-US" dirty="0" smtClean="0"/>
              <a:t>Amount of each input used</a:t>
            </a:r>
          </a:p>
          <a:p>
            <a:pPr lvl="1"/>
            <a:r>
              <a:rPr lang="en-US" dirty="0" smtClean="0"/>
              <a:t>Cost/unit of each input</a:t>
            </a:r>
          </a:p>
          <a:p>
            <a:pPr lvl="1"/>
            <a:r>
              <a:rPr lang="en-US" dirty="0" smtClean="0"/>
              <a:t>Total cost for each input</a:t>
            </a:r>
          </a:p>
          <a:p>
            <a:r>
              <a:rPr lang="en-US" dirty="0" smtClean="0"/>
              <a:t>Total Operating Expenses</a:t>
            </a:r>
          </a:p>
          <a:p>
            <a:pPr lvl="1"/>
            <a:r>
              <a:rPr lang="en-US" dirty="0" smtClean="0"/>
              <a:t>Total of all the operating expenses</a:t>
            </a:r>
          </a:p>
          <a:p>
            <a:pPr lvl="1"/>
            <a:r>
              <a:rPr lang="en-US" dirty="0" smtClean="0"/>
              <a:t>Referred to as “short run cost of production)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843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Gross Margin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dirty="0" smtClean="0"/>
              <a:t>ka Return Above Operating Costs</a:t>
            </a:r>
          </a:p>
          <a:p>
            <a:r>
              <a:rPr lang="en-US" dirty="0" smtClean="0"/>
              <a:t>Gross Margin </a:t>
            </a:r>
          </a:p>
          <a:p>
            <a:pPr lvl="1"/>
            <a:r>
              <a:rPr lang="en-US" dirty="0" smtClean="0"/>
              <a:t>Total Revenues – Total Operating Costs</a:t>
            </a:r>
          </a:p>
          <a:p>
            <a:pPr lvl="1"/>
            <a:r>
              <a:rPr lang="en-US" dirty="0" smtClean="0"/>
              <a:t>Shows how much money is left over after you pay all of your operating expenses</a:t>
            </a:r>
          </a:p>
          <a:p>
            <a:pPr lvl="2"/>
            <a:r>
              <a:rPr lang="en-US" dirty="0" smtClean="0"/>
              <a:t>Your short term profits</a:t>
            </a:r>
          </a:p>
          <a:p>
            <a:r>
              <a:rPr lang="en-US" dirty="0" smtClean="0"/>
              <a:t>You want Gross Margin &gt; $0</a:t>
            </a:r>
          </a:p>
          <a:p>
            <a:pPr lvl="1"/>
            <a:r>
              <a:rPr lang="en-US" dirty="0" smtClean="0"/>
              <a:t>If it’s less than $0, you are losing money for every unit you produce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70518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3">
      <a:dk1>
        <a:sysClr val="windowText" lastClr="000000"/>
      </a:dk1>
      <a:lt1>
        <a:sysClr val="window" lastClr="FFFFFF"/>
      </a:lt1>
      <a:dk2>
        <a:srgbClr val="648C1A"/>
      </a:dk2>
      <a:lt2>
        <a:srgbClr val="D1D3D3"/>
      </a:lt2>
      <a:accent1>
        <a:srgbClr val="648C1A"/>
      </a:accent1>
      <a:accent2>
        <a:srgbClr val="D1D3D3"/>
      </a:accent2>
      <a:accent3>
        <a:srgbClr val="003055"/>
      </a:accent3>
      <a:accent4>
        <a:srgbClr val="648C1A"/>
      </a:accent4>
      <a:accent5>
        <a:srgbClr val="D1D3D3"/>
      </a:accent5>
      <a:accent6>
        <a:srgbClr val="648C1A"/>
      </a:accent6>
      <a:hlink>
        <a:srgbClr val="003055"/>
      </a:hlink>
      <a:folHlink>
        <a:srgbClr val="003055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KC PPT slide template_Logo with TM</Template>
  <TotalTime>117</TotalTime>
  <Words>625</Words>
  <Application>Microsoft Office PowerPoint</Application>
  <PresentationFormat>On-screen Show (4:3)</PresentationFormat>
  <Paragraphs>110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Franklin Gothic Book</vt:lpstr>
      <vt:lpstr>Crop</vt:lpstr>
      <vt:lpstr>Enterprise Budgets</vt:lpstr>
      <vt:lpstr>What is an Enterprise?</vt:lpstr>
      <vt:lpstr>What is an Enterprise?</vt:lpstr>
      <vt:lpstr>Why Do We Care?</vt:lpstr>
      <vt:lpstr>Enterprise Budgets</vt:lpstr>
      <vt:lpstr>Enterprise Budgets</vt:lpstr>
      <vt:lpstr>Revenue Section</vt:lpstr>
      <vt:lpstr>Operating (Variable) Expenses</vt:lpstr>
      <vt:lpstr>Gross Margin</vt:lpstr>
      <vt:lpstr>Overhead (Fixed) Expenses</vt:lpstr>
      <vt:lpstr>Net Income</vt:lpstr>
      <vt:lpstr>Return Above Operating Costs (RAOC)</vt:lpstr>
      <vt:lpstr>Return above Total Costs (RATC)</vt:lpstr>
      <vt:lpstr>RATC, cont.</vt:lpstr>
      <vt:lpstr>How to increase RAOC and RATC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Enterprise Budgets</dc:title>
  <dc:creator>Alex</dc:creator>
  <cp:lastModifiedBy>Scyphers, Sarah</cp:lastModifiedBy>
  <cp:revision>11</cp:revision>
  <dcterms:created xsi:type="dcterms:W3CDTF">2015-07-22T14:22:19Z</dcterms:created>
  <dcterms:modified xsi:type="dcterms:W3CDTF">2023-05-30T18:04:56Z</dcterms:modified>
</cp:coreProperties>
</file>