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47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9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7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9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06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4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7880-85D1-4EEE-919E-47E21BF2414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D21F-133C-49A2-9185-35821FEBB88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95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7880-85D1-4EEE-919E-47E21BF2414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D21F-133C-49A2-9185-35821FEBB8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07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5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63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8B7880-85D1-4EEE-919E-47E21BF2414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161D21F-133C-49A2-9185-35821FEBB8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45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297" y="1905000"/>
            <a:ext cx="7084115" cy="11075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Enterprise Budgets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83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(Fixed)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Shows all of the overhead costs for the enterprise</a:t>
            </a:r>
          </a:p>
          <a:p>
            <a:pPr lvl="1"/>
            <a:r>
              <a:rPr lang="en-US" dirty="0" smtClean="0"/>
              <a:t>Depreciation, rent, property taxes</a:t>
            </a:r>
          </a:p>
          <a:p>
            <a:pPr lvl="1"/>
            <a:r>
              <a:rPr lang="en-US" dirty="0" smtClean="0"/>
              <a:t>Insurance, interest on term loans</a:t>
            </a:r>
          </a:p>
          <a:p>
            <a:r>
              <a:rPr lang="en-US" dirty="0" smtClean="0"/>
              <a:t>Total Overhead Expenses</a:t>
            </a:r>
          </a:p>
          <a:p>
            <a:pPr lvl="1"/>
            <a:r>
              <a:rPr lang="en-US" dirty="0" smtClean="0"/>
              <a:t>Sum of all overhead expenses</a:t>
            </a:r>
          </a:p>
          <a:p>
            <a:pPr lvl="1"/>
            <a:endParaRPr lang="en-US" dirty="0"/>
          </a:p>
          <a:p>
            <a:r>
              <a:rPr lang="en-US" dirty="0" smtClean="0"/>
              <a:t>Total Expenses </a:t>
            </a:r>
          </a:p>
          <a:p>
            <a:pPr lvl="1"/>
            <a:r>
              <a:rPr lang="en-US" dirty="0" smtClean="0"/>
              <a:t>Total Operating Expenses + Total Overhead Expenses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89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Return Above Total Costs</a:t>
            </a:r>
          </a:p>
          <a:p>
            <a:pPr lvl="1"/>
            <a:r>
              <a:rPr lang="en-US" dirty="0" smtClean="0"/>
              <a:t>Long term profits</a:t>
            </a:r>
          </a:p>
          <a:p>
            <a:r>
              <a:rPr lang="en-US" dirty="0" smtClean="0"/>
              <a:t>Net Income = Total Revenues – Total Expenses</a:t>
            </a:r>
          </a:p>
          <a:p>
            <a:r>
              <a:rPr lang="en-US" dirty="0" smtClean="0"/>
              <a:t>Shows how much money is left after you pay all of your expenses for the enterprise</a:t>
            </a:r>
          </a:p>
        </p:txBody>
      </p:sp>
    </p:spTree>
    <p:extLst>
      <p:ext uri="{BB962C8B-B14F-4D97-AF65-F5344CB8AC3E}">
        <p14:creationId xmlns:p14="http://schemas.microsoft.com/office/powerpoint/2010/main" val="2726003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an Enterprise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the profitability of the enterprise</a:t>
            </a:r>
          </a:p>
          <a:p>
            <a:pPr lvl="1"/>
            <a:r>
              <a:rPr lang="en-US" dirty="0" smtClean="0"/>
              <a:t>Examine your top 5 expenses</a:t>
            </a:r>
          </a:p>
          <a:p>
            <a:pPr lvl="2"/>
            <a:r>
              <a:rPr lang="en-US" dirty="0" smtClean="0"/>
              <a:t>What can you reduce without hurting production?</a:t>
            </a:r>
          </a:p>
          <a:p>
            <a:pPr lvl="1"/>
            <a:r>
              <a:rPr lang="en-US" dirty="0" smtClean="0"/>
              <a:t>Can you increase your selling price?</a:t>
            </a:r>
          </a:p>
          <a:p>
            <a:pPr lvl="2"/>
            <a:r>
              <a:rPr lang="en-US" dirty="0" smtClean="0"/>
              <a:t>Will this “scare off” some clients?</a:t>
            </a:r>
          </a:p>
          <a:p>
            <a:pPr lvl="1"/>
            <a:r>
              <a:rPr lang="en-US" dirty="0" smtClean="0"/>
              <a:t>Can you increase production?</a:t>
            </a:r>
          </a:p>
          <a:p>
            <a:pPr lvl="2"/>
            <a:r>
              <a:rPr lang="en-US" dirty="0" smtClean="0"/>
              <a:t>Without increasing costs too much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Enterprise?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aspect of a business</a:t>
            </a:r>
          </a:p>
          <a:p>
            <a:endParaRPr lang="en-US" dirty="0" smtClean="0"/>
          </a:p>
          <a:p>
            <a:r>
              <a:rPr lang="en-US" dirty="0" smtClean="0"/>
              <a:t>Each crop produced or each product sold</a:t>
            </a:r>
          </a:p>
          <a:p>
            <a:endParaRPr lang="en-US" dirty="0"/>
          </a:p>
          <a:p>
            <a:r>
              <a:rPr lang="en-US" dirty="0" smtClean="0"/>
              <a:t>Example: Grocery store enterprises</a:t>
            </a:r>
          </a:p>
          <a:p>
            <a:pPr lvl="1"/>
            <a:r>
              <a:rPr lang="en-US" dirty="0" smtClean="0"/>
              <a:t>Vegetables</a:t>
            </a:r>
          </a:p>
          <a:p>
            <a:pPr lvl="1"/>
            <a:r>
              <a:rPr lang="en-US" dirty="0" smtClean="0"/>
              <a:t>Fruits</a:t>
            </a:r>
          </a:p>
          <a:p>
            <a:pPr lvl="1"/>
            <a:r>
              <a:rPr lang="en-US" dirty="0" smtClean="0"/>
              <a:t>Dairy,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5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Enterprise?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Dairy farm enterprises:</a:t>
            </a:r>
          </a:p>
          <a:p>
            <a:pPr lvl="1"/>
            <a:r>
              <a:rPr lang="en-US" dirty="0" smtClean="0"/>
              <a:t>Cows</a:t>
            </a:r>
          </a:p>
          <a:p>
            <a:pPr lvl="1"/>
            <a:r>
              <a:rPr lang="en-US" dirty="0" smtClean="0"/>
              <a:t>Corn silage</a:t>
            </a:r>
          </a:p>
          <a:p>
            <a:pPr lvl="1"/>
            <a:r>
              <a:rPr lang="en-US" dirty="0" smtClean="0"/>
              <a:t>Alfalfa hay</a:t>
            </a:r>
          </a:p>
          <a:p>
            <a:pPr lvl="1"/>
            <a:r>
              <a:rPr lang="en-US" dirty="0" smtClean="0"/>
              <a:t>Pasture, etc.</a:t>
            </a:r>
          </a:p>
          <a:p>
            <a:r>
              <a:rPr lang="en-US" dirty="0" smtClean="0"/>
              <a:t>Lawn care business enterprises:</a:t>
            </a:r>
          </a:p>
          <a:p>
            <a:pPr lvl="1"/>
            <a:r>
              <a:rPr lang="en-US" dirty="0" smtClean="0"/>
              <a:t>Mowing</a:t>
            </a:r>
          </a:p>
          <a:p>
            <a:pPr lvl="1"/>
            <a:r>
              <a:rPr lang="en-US" dirty="0" smtClean="0"/>
              <a:t>Installation</a:t>
            </a:r>
          </a:p>
          <a:p>
            <a:pPr lvl="1"/>
            <a:r>
              <a:rPr lang="en-US" dirty="0" smtClean="0"/>
              <a:t>Maintenance of lawns (spraying, etc.)</a:t>
            </a:r>
          </a:p>
        </p:txBody>
      </p:sp>
    </p:spTree>
    <p:extLst>
      <p:ext uri="{BB962C8B-B14F-4D97-AF65-F5344CB8AC3E}">
        <p14:creationId xmlns:p14="http://schemas.microsoft.com/office/powerpoint/2010/main" val="427667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Income statements show the profitability for the entire business</a:t>
            </a:r>
          </a:p>
          <a:p>
            <a:pPr lvl="1"/>
            <a:r>
              <a:rPr lang="en-US" dirty="0" smtClean="0"/>
              <a:t>But you can’t easily see where you are making or losing money from an income statement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Enterprise budgets show the profitability of each section of the business</a:t>
            </a:r>
          </a:p>
          <a:p>
            <a:endParaRPr lang="en-US" sz="1100" dirty="0"/>
          </a:p>
          <a:p>
            <a:r>
              <a:rPr lang="en-US" dirty="0" smtClean="0"/>
              <a:t>Enterprise budgets allow breakeven analysis</a:t>
            </a:r>
          </a:p>
        </p:txBody>
      </p:sp>
    </p:spTree>
    <p:extLst>
      <p:ext uri="{BB962C8B-B14F-4D97-AF65-F5344CB8AC3E}">
        <p14:creationId xmlns:p14="http://schemas.microsoft.com/office/powerpoint/2010/main" val="271158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 profitability of one specific aspect of the business</a:t>
            </a:r>
          </a:p>
          <a:p>
            <a:r>
              <a:rPr lang="en-US" dirty="0" smtClean="0"/>
              <a:t>Main sections:</a:t>
            </a:r>
          </a:p>
          <a:p>
            <a:pPr lvl="1"/>
            <a:r>
              <a:rPr lang="en-US" dirty="0" smtClean="0"/>
              <a:t>Revenues</a:t>
            </a:r>
          </a:p>
          <a:p>
            <a:pPr lvl="1"/>
            <a:r>
              <a:rPr lang="en-US" dirty="0" smtClean="0"/>
              <a:t>Operating (Variable) Costs</a:t>
            </a:r>
          </a:p>
          <a:p>
            <a:pPr lvl="1"/>
            <a:r>
              <a:rPr lang="en-US" dirty="0" smtClean="0"/>
              <a:t>Gross Margin (Return Above Operating Costs)</a:t>
            </a:r>
          </a:p>
          <a:p>
            <a:pPr lvl="1"/>
            <a:r>
              <a:rPr lang="en-US" dirty="0" smtClean="0"/>
              <a:t>Overhead (Fixed) Costs</a:t>
            </a:r>
          </a:p>
          <a:p>
            <a:pPr lvl="1"/>
            <a:r>
              <a:rPr lang="en-US" dirty="0" smtClean="0"/>
              <a:t>Net Income (Return Above Total Costs)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39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constructed on a per-unit basis</a:t>
            </a:r>
          </a:p>
          <a:p>
            <a:pPr lvl="1"/>
            <a:r>
              <a:rPr lang="en-US" dirty="0" smtClean="0"/>
              <a:t>Per acre</a:t>
            </a:r>
          </a:p>
          <a:p>
            <a:pPr lvl="1"/>
            <a:r>
              <a:rPr lang="en-US" dirty="0" smtClean="0"/>
              <a:t>Per head (or per herd)</a:t>
            </a:r>
          </a:p>
          <a:p>
            <a:pPr lvl="1"/>
            <a:r>
              <a:rPr lang="en-US" dirty="0" smtClean="0"/>
              <a:t>Per greenhouse</a:t>
            </a:r>
          </a:p>
          <a:p>
            <a:pPr lvl="1"/>
            <a:r>
              <a:rPr lang="en-US" dirty="0" smtClean="0"/>
              <a:t>Per lawn (or per square foot)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Use the unit that makes it easiest for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9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all products associated with that enterprise</a:t>
            </a:r>
          </a:p>
          <a:p>
            <a:pPr lvl="1"/>
            <a:r>
              <a:rPr lang="en-US" dirty="0" smtClean="0"/>
              <a:t>Quantity produced &amp; sold</a:t>
            </a:r>
          </a:p>
          <a:p>
            <a:pPr lvl="1"/>
            <a:r>
              <a:rPr lang="en-US" dirty="0" smtClean="0"/>
              <a:t>Selling price or value of each product</a:t>
            </a:r>
          </a:p>
          <a:p>
            <a:pPr lvl="1"/>
            <a:r>
              <a:rPr lang="en-US" dirty="0" smtClean="0"/>
              <a:t>Revenue for each product</a:t>
            </a:r>
          </a:p>
          <a:p>
            <a:pPr lvl="2"/>
            <a:r>
              <a:rPr lang="en-US" dirty="0" smtClean="0"/>
              <a:t>Revenue = Quantity x Selling Price</a:t>
            </a:r>
          </a:p>
          <a:p>
            <a:r>
              <a:rPr lang="en-US" dirty="0" smtClean="0"/>
              <a:t>Total Revenue (Gross Revenues)</a:t>
            </a:r>
          </a:p>
          <a:p>
            <a:pPr lvl="1"/>
            <a:r>
              <a:rPr lang="en-US" dirty="0" smtClean="0"/>
              <a:t>Total value of the enterprise’s products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1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(Variable)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all of the operating inputs used in that enterprise</a:t>
            </a:r>
          </a:p>
          <a:p>
            <a:pPr lvl="1"/>
            <a:r>
              <a:rPr lang="en-US" dirty="0" smtClean="0"/>
              <a:t>Amount of each input used</a:t>
            </a:r>
          </a:p>
          <a:p>
            <a:pPr lvl="1"/>
            <a:r>
              <a:rPr lang="en-US" dirty="0" smtClean="0"/>
              <a:t>Cost/unit of each input</a:t>
            </a:r>
          </a:p>
          <a:p>
            <a:pPr lvl="1"/>
            <a:r>
              <a:rPr lang="en-US" dirty="0" smtClean="0"/>
              <a:t>Total cost for each input</a:t>
            </a:r>
          </a:p>
          <a:p>
            <a:r>
              <a:rPr lang="en-US" dirty="0" smtClean="0"/>
              <a:t>Total Operating Expenses</a:t>
            </a:r>
          </a:p>
          <a:p>
            <a:pPr lvl="1"/>
            <a:r>
              <a:rPr lang="en-US" dirty="0" smtClean="0"/>
              <a:t>Total of all the operating expenses</a:t>
            </a:r>
          </a:p>
          <a:p>
            <a:pPr lvl="1"/>
            <a:r>
              <a:rPr lang="en-US" dirty="0" smtClean="0"/>
              <a:t>Referred to as “short run cost of production)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ka Return Above Operating Costs</a:t>
            </a:r>
          </a:p>
          <a:p>
            <a:r>
              <a:rPr lang="en-US" dirty="0" smtClean="0"/>
              <a:t>Gross Margin </a:t>
            </a:r>
          </a:p>
          <a:p>
            <a:pPr lvl="1"/>
            <a:r>
              <a:rPr lang="en-US" dirty="0" smtClean="0"/>
              <a:t>Total Revenues – Total Operating Costs</a:t>
            </a:r>
          </a:p>
          <a:p>
            <a:pPr lvl="1"/>
            <a:r>
              <a:rPr lang="en-US" dirty="0" smtClean="0"/>
              <a:t>Shows how much money is left over after you pay all of your operating expenses</a:t>
            </a:r>
          </a:p>
          <a:p>
            <a:pPr lvl="2"/>
            <a:r>
              <a:rPr lang="en-US" dirty="0" smtClean="0"/>
              <a:t>Your short term profits</a:t>
            </a:r>
          </a:p>
          <a:p>
            <a:r>
              <a:rPr lang="en-US" dirty="0" smtClean="0"/>
              <a:t>You want Gross Margin &gt; $0</a:t>
            </a:r>
          </a:p>
          <a:p>
            <a:pPr lvl="1"/>
            <a:r>
              <a:rPr lang="en-US" dirty="0" smtClean="0"/>
              <a:t>If it’s less than $0, you are losing money for every unit you produce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051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32</TotalTime>
  <Words>461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Enterprise Budgets</vt:lpstr>
      <vt:lpstr>What is an Enterprise?</vt:lpstr>
      <vt:lpstr>What is an Enterprise?</vt:lpstr>
      <vt:lpstr>Why Do We Care?</vt:lpstr>
      <vt:lpstr>Enterprise Budgets</vt:lpstr>
      <vt:lpstr>Enterprise Budgets</vt:lpstr>
      <vt:lpstr>Revenue Section</vt:lpstr>
      <vt:lpstr>Operating (Variable) Expenses</vt:lpstr>
      <vt:lpstr>Gross Margin</vt:lpstr>
      <vt:lpstr>Overhead (Fixed) Expenses</vt:lpstr>
      <vt:lpstr>Net Income</vt:lpstr>
      <vt:lpstr>Using an Enterprise Budget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Budgets</dc:title>
  <dc:creator>Alex</dc:creator>
  <cp:lastModifiedBy>Scyphers, Sarah</cp:lastModifiedBy>
  <cp:revision>7</cp:revision>
  <dcterms:created xsi:type="dcterms:W3CDTF">2015-07-22T14:22:19Z</dcterms:created>
  <dcterms:modified xsi:type="dcterms:W3CDTF">2023-05-30T18:03:42Z</dcterms:modified>
</cp:coreProperties>
</file>