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6" r:id="rId10"/>
    <p:sldId id="267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43" y="5314883"/>
            <a:ext cx="4109292" cy="72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69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52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922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8" y="5267337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39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112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6684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349753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344602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6AD5-ABEA-4411-A10B-DA66AFC40AA1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687A-9BF8-4A4D-A59C-DCB66565417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54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34" y="467252"/>
            <a:ext cx="7200900" cy="7596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6AD5-ABEA-4411-A10B-DA66AFC40AA1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687A-9BF8-4A4D-A59C-DCB6656541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925034" y="1512916"/>
            <a:ext cx="7200900" cy="694557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03359"/>
                </a:solidFill>
              </a:defRPr>
            </a:lvl1pPr>
            <a:lvl2pPr marL="530352" indent="0">
              <a:buNone/>
              <a:defRPr baseline="0">
                <a:solidFill>
                  <a:srgbClr val="648C1A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925034" y="2510277"/>
            <a:ext cx="3335839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790094" y="2510277"/>
            <a:ext cx="3335840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252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87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46" y="5401492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65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345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84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358E6AD5-ABEA-4411-A10B-DA66AFC40AA1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CF68687A-9BF8-4A4D-A59C-DCB6656541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434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>
          <p15:clr>
            <a:srgbClr val="F26B43"/>
          </p15:clr>
        </p15:guide>
        <p15:guide id="12" orient="horz" pos="1440">
          <p15:clr>
            <a:srgbClr val="F26B43"/>
          </p15:clr>
        </p15:guide>
        <p15:guide id="13" orient="horz" pos="3696">
          <p15:clr>
            <a:srgbClr val="F26B43"/>
          </p15:clr>
        </p15:guide>
        <p15:guide id="14" orient="horz" pos="432">
          <p15:clr>
            <a:srgbClr val="F26B43"/>
          </p15:clr>
        </p15:guide>
        <p15:guide id="15" orient="horz" pos="1512">
          <p15:clr>
            <a:srgbClr val="F26B43"/>
          </p15:clr>
        </p15:guide>
        <p15:guide id="16" pos="5184">
          <p15:clr>
            <a:srgbClr val="F26B43"/>
          </p15:clr>
        </p15:guide>
        <p15:guide id="17" pos="702">
          <p15:clr>
            <a:srgbClr val="F26B43"/>
          </p15:clr>
        </p15:guide>
        <p15:guide id="18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28696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Breakeven Analysis </a:t>
            </a:r>
            <a:br>
              <a:rPr lang="en-US" sz="4400" dirty="0" smtClean="0"/>
            </a:br>
            <a:r>
              <a:rPr lang="en-US" sz="4400" dirty="0" smtClean="0"/>
              <a:t>&amp; </a:t>
            </a:r>
            <a:br>
              <a:rPr lang="en-US" sz="4400" dirty="0" smtClean="0"/>
            </a:br>
            <a:r>
              <a:rPr lang="en-US" sz="4400" dirty="0" smtClean="0"/>
              <a:t>Sensitivity Analysis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Lawn Care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r>
              <a:rPr lang="en-US" dirty="0" smtClean="0"/>
              <a:t>Long Run Breakeven Quantity</a:t>
            </a:r>
          </a:p>
          <a:p>
            <a:pPr lvl="1"/>
            <a:r>
              <a:rPr lang="en-US" dirty="0" smtClean="0"/>
              <a:t>Total Expenses / Selling Price/Lawn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$61,315/year / $100/lawn = 613 lawns/year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You need to mow at least 613 lawns/year to cover your total expenses</a:t>
            </a:r>
          </a:p>
          <a:p>
            <a:pPr lvl="2"/>
            <a:r>
              <a:rPr lang="en-US" dirty="0" smtClean="0"/>
              <a:t>You plan to mow 750 lawns/year – good sign!</a:t>
            </a:r>
            <a:endParaRPr lang="en-US" dirty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3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Run Breakeven Price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752600"/>
            <a:ext cx="7200900" cy="3581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aka “Breakeven Selling Price” </a:t>
            </a:r>
          </a:p>
          <a:p>
            <a:r>
              <a:rPr lang="en-US" dirty="0" smtClean="0"/>
              <a:t>Use your enterprise budget</a:t>
            </a:r>
          </a:p>
          <a:p>
            <a:pPr lvl="1"/>
            <a:r>
              <a:rPr lang="en-US" dirty="0" smtClean="0"/>
              <a:t>Assume the only thing that changes is selling price</a:t>
            </a:r>
          </a:p>
          <a:p>
            <a:pPr lvl="1"/>
            <a:r>
              <a:rPr lang="en-US" dirty="0" smtClean="0"/>
              <a:t>Everything else stays the same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SR BE Price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Total Operating Expenses / Quantity Sold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 need to charge this price to cover your operating expenses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Assumes the quantity sold stays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68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Lawn Care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r>
              <a:rPr lang="en-US" dirty="0" smtClean="0"/>
              <a:t>Short Run Breakeven Price</a:t>
            </a:r>
          </a:p>
          <a:p>
            <a:pPr lvl="1"/>
            <a:r>
              <a:rPr lang="en-US" dirty="0" smtClean="0"/>
              <a:t>Total Operating Expenses / Lawns/year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$19,814/year / 750 lawns = $26.40/lawn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You need to charge at least $26.40/lawn to cover your operating expenses</a:t>
            </a:r>
          </a:p>
          <a:p>
            <a:pPr lvl="2"/>
            <a:r>
              <a:rPr lang="en-US" dirty="0" smtClean="0"/>
              <a:t>You plan to charge $100/lawn– good sign!</a:t>
            </a:r>
            <a:endParaRPr lang="en-US" dirty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462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Run Breakeven Price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752600"/>
            <a:ext cx="7200900" cy="3581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aka “LR Breakeven Selling Price” </a:t>
            </a:r>
          </a:p>
          <a:p>
            <a:r>
              <a:rPr lang="en-US" dirty="0" smtClean="0"/>
              <a:t>Use your enterprise budget</a:t>
            </a:r>
          </a:p>
          <a:p>
            <a:pPr lvl="1"/>
            <a:r>
              <a:rPr lang="en-US" dirty="0" smtClean="0"/>
              <a:t>Assume the only thing that changes is selling price</a:t>
            </a:r>
          </a:p>
          <a:p>
            <a:pPr lvl="1"/>
            <a:r>
              <a:rPr lang="en-US" dirty="0" smtClean="0"/>
              <a:t>Everything else stays the same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LR BE Price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Total Expenses / Quantity Sold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 need to charge this price to cover your total expenses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Assumes the quantity sold stays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32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Lawn Care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r>
              <a:rPr lang="en-US" dirty="0" smtClean="0"/>
              <a:t>Long Run Breakeven Price</a:t>
            </a:r>
          </a:p>
          <a:p>
            <a:pPr lvl="1"/>
            <a:r>
              <a:rPr lang="en-US" dirty="0" smtClean="0"/>
              <a:t>Total Expenses / Lawns/year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$61,315/year / 750 lawns = $81.75/lawn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You need to charge at least $81.75/lawn to cover your total expenses</a:t>
            </a:r>
          </a:p>
          <a:p>
            <a:pPr lvl="2"/>
            <a:r>
              <a:rPr lang="en-US" dirty="0" smtClean="0"/>
              <a:t>You plan to charge $100/lawn– good sign!</a:t>
            </a:r>
            <a:endParaRPr lang="en-US" dirty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179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Your </a:t>
            </a:r>
            <a:r>
              <a:rPr lang="en-US" dirty="0" err="1" smtClean="0"/>
              <a:t>Breakevens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Every manager needs to have a good idea about the breakeven price and quantity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Helps make better decisions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Helps identify problems before it’s too late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Helps get a loan from a lender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61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Analysis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Looking at changes in profits due to changes in key areas of an enterprise</a:t>
            </a:r>
          </a:p>
          <a:p>
            <a:pPr lvl="1"/>
            <a:r>
              <a:rPr lang="en-US" dirty="0" smtClean="0"/>
              <a:t>Selling price</a:t>
            </a:r>
          </a:p>
          <a:p>
            <a:pPr lvl="1"/>
            <a:r>
              <a:rPr lang="en-US" dirty="0" smtClean="0"/>
              <a:t>Quantity sold</a:t>
            </a:r>
          </a:p>
          <a:p>
            <a:pPr lvl="1"/>
            <a:r>
              <a:rPr lang="en-US" dirty="0" smtClean="0"/>
              <a:t>Input prices</a:t>
            </a:r>
          </a:p>
          <a:p>
            <a:pPr lvl="1"/>
            <a:endParaRPr lang="en-US" dirty="0"/>
          </a:p>
          <a:p>
            <a:r>
              <a:rPr lang="en-US" dirty="0" smtClean="0"/>
              <a:t>Look at changes of 10-25%</a:t>
            </a:r>
          </a:p>
          <a:p>
            <a:pPr lvl="1"/>
            <a:r>
              <a:rPr lang="en-US" dirty="0" smtClean="0"/>
              <a:t>Individually, not everything at once!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8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Lawn Care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Look at a 10% decrease in selling price</a:t>
            </a:r>
          </a:p>
          <a:p>
            <a:pPr lvl="1"/>
            <a:r>
              <a:rPr lang="en-US" dirty="0" smtClean="0"/>
              <a:t>Currently charging $100/lawn</a:t>
            </a:r>
          </a:p>
          <a:p>
            <a:pPr lvl="1"/>
            <a:endParaRPr lang="en-US" dirty="0"/>
          </a:p>
          <a:p>
            <a:r>
              <a:rPr lang="en-US" dirty="0" smtClean="0"/>
              <a:t>10% decrease</a:t>
            </a:r>
          </a:p>
          <a:p>
            <a:pPr lvl="1"/>
            <a:r>
              <a:rPr lang="en-US" dirty="0" smtClean="0"/>
              <a:t>$100 – ($100 x 10%) = $90/lawn</a:t>
            </a:r>
          </a:p>
          <a:p>
            <a:pPr lvl="1"/>
            <a:r>
              <a:rPr lang="en-US" dirty="0" smtClean="0"/>
              <a:t>Or $100 x (100% - 10%) = $90/lawn</a:t>
            </a:r>
          </a:p>
          <a:p>
            <a:pPr lvl="1"/>
            <a:endParaRPr lang="en-US" dirty="0"/>
          </a:p>
          <a:p>
            <a:r>
              <a:rPr lang="en-US" dirty="0" smtClean="0"/>
              <a:t>At 750 lawns/year</a:t>
            </a:r>
          </a:p>
          <a:p>
            <a:pPr lvl="1"/>
            <a:r>
              <a:rPr lang="en-US" dirty="0" smtClean="0"/>
              <a:t>Revenue = $90/lawn x 750 lawns = $67,500</a:t>
            </a:r>
          </a:p>
          <a:p>
            <a:pPr lvl="1"/>
            <a:r>
              <a:rPr lang="en-US" dirty="0" smtClean="0"/>
              <a:t>A decrease of $7,500 per year!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68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Lawn Care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on gross margin (RAOC)</a:t>
            </a:r>
          </a:p>
          <a:p>
            <a:endParaRPr lang="en-US" sz="1200" dirty="0" smtClean="0"/>
          </a:p>
          <a:p>
            <a:pPr lvl="1"/>
            <a:r>
              <a:rPr lang="en-US" dirty="0" smtClean="0"/>
              <a:t>Decreases from $55,185 to $47,685</a:t>
            </a:r>
          </a:p>
          <a:p>
            <a:pPr lvl="2"/>
            <a:endParaRPr lang="en-US" sz="1200" dirty="0" smtClean="0"/>
          </a:p>
          <a:p>
            <a:pPr lvl="2"/>
            <a:r>
              <a:rPr lang="en-US" dirty="0" smtClean="0"/>
              <a:t>Decrease of $7,500</a:t>
            </a:r>
          </a:p>
          <a:p>
            <a:pPr lvl="2"/>
            <a:endParaRPr lang="en-US" sz="1200" dirty="0" smtClean="0"/>
          </a:p>
          <a:p>
            <a:pPr lvl="2"/>
            <a:r>
              <a:rPr lang="en-US" dirty="0" smtClean="0"/>
              <a:t>Simply due to charging a lower price/lawn</a:t>
            </a:r>
          </a:p>
          <a:p>
            <a:r>
              <a:rPr lang="en-US" dirty="0" smtClean="0"/>
              <a:t>But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Will you gain more customers by charging a lower price?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97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Spreadsheet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Lawn Mowing Business enterprise budget</a:t>
            </a:r>
          </a:p>
          <a:p>
            <a:endParaRPr lang="en-US" dirty="0" smtClean="0"/>
          </a:p>
          <a:p>
            <a:r>
              <a:rPr lang="en-US" dirty="0" smtClean="0"/>
              <a:t>Change the selling price from $100 to $90</a:t>
            </a:r>
          </a:p>
          <a:p>
            <a:pPr lvl="1"/>
            <a:r>
              <a:rPr lang="en-US" dirty="0" smtClean="0"/>
              <a:t>Move your cursor to cell “F5”</a:t>
            </a:r>
          </a:p>
          <a:p>
            <a:pPr lvl="1"/>
            <a:r>
              <a:rPr lang="en-US" dirty="0" smtClean="0"/>
              <a:t>Type in 90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spreadsheet automatically does the calculations</a:t>
            </a:r>
          </a:p>
          <a:p>
            <a:pPr lvl="1"/>
            <a:r>
              <a:rPr lang="en-US" dirty="0" smtClean="0"/>
              <a:t>Revenue drops to $67,500</a:t>
            </a:r>
          </a:p>
          <a:p>
            <a:pPr lvl="1"/>
            <a:r>
              <a:rPr lang="en-US" dirty="0" smtClean="0"/>
              <a:t>Return Above Operating Costs drops to $47,685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54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Breakeven Analysis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Estimates the minimum performance a manager needs to cover the costs of an enterprise</a:t>
            </a:r>
          </a:p>
          <a:p>
            <a:endParaRPr lang="en-US" dirty="0"/>
          </a:p>
          <a:p>
            <a:r>
              <a:rPr lang="en-US" dirty="0" smtClean="0"/>
              <a:t>Main types:</a:t>
            </a:r>
          </a:p>
          <a:p>
            <a:pPr lvl="1"/>
            <a:r>
              <a:rPr lang="en-US" dirty="0" smtClean="0"/>
              <a:t>Breakeven Quantity Sold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Breakeven Selling Price/Unit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6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Sensitivity Analysis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Reset the price to $100/lawn</a:t>
            </a:r>
          </a:p>
          <a:p>
            <a:endParaRPr lang="en-US" dirty="0"/>
          </a:p>
          <a:p>
            <a:r>
              <a:rPr lang="en-US" dirty="0" smtClean="0"/>
              <a:t>Let’s look at a 10% increase in the number of lawns mowed</a:t>
            </a:r>
          </a:p>
          <a:p>
            <a:pPr lvl="1"/>
            <a:r>
              <a:rPr lang="en-US" dirty="0" smtClean="0"/>
              <a:t>You get 10% more customers than you planned!</a:t>
            </a:r>
          </a:p>
          <a:p>
            <a:pPr lvl="1"/>
            <a:endParaRPr lang="en-US" dirty="0"/>
          </a:p>
          <a:p>
            <a:r>
              <a:rPr lang="en-US" dirty="0" smtClean="0"/>
              <a:t>Mover the cursor to cell “D5”</a:t>
            </a:r>
          </a:p>
          <a:p>
            <a:pPr lvl="1"/>
            <a:r>
              <a:rPr lang="en-US" dirty="0" smtClean="0"/>
              <a:t>Enter 900 for the number of lawns mowed</a:t>
            </a:r>
          </a:p>
          <a:p>
            <a:pPr lvl="1"/>
            <a:r>
              <a:rPr lang="en-US" dirty="0" smtClean="0"/>
              <a:t>Look at the impact </a:t>
            </a:r>
            <a:r>
              <a:rPr lang="en-US" smtClean="0"/>
              <a:t>on revenues and RAOC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</a:t>
            </a:r>
            <a:r>
              <a:rPr lang="en-US" dirty="0" err="1" smtClean="0"/>
              <a:t>Breakevens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2286000"/>
            <a:ext cx="7200900" cy="3581400"/>
          </a:xfrm>
        </p:spPr>
        <p:txBody>
          <a:bodyPr/>
          <a:lstStyle/>
          <a:p>
            <a:r>
              <a:rPr lang="en-US" dirty="0" smtClean="0"/>
              <a:t>You have living expenses of $500/month</a:t>
            </a:r>
          </a:p>
          <a:p>
            <a:pPr lvl="1"/>
            <a:r>
              <a:rPr lang="en-US" dirty="0" smtClean="0"/>
              <a:t>Your job pays $10/hour (take-home)</a:t>
            </a:r>
          </a:p>
          <a:p>
            <a:pPr lvl="1"/>
            <a:r>
              <a:rPr lang="en-US" dirty="0" smtClean="0"/>
              <a:t>You only have 40 hours/month that you can work</a:t>
            </a:r>
          </a:p>
          <a:p>
            <a:pPr lvl="1"/>
            <a:endParaRPr lang="en-US" sz="1100" dirty="0"/>
          </a:p>
          <a:p>
            <a:r>
              <a:rPr lang="en-US" dirty="0" smtClean="0"/>
              <a:t>What is the minimum number of hours you need to work to cover your living expenses (“breakeven quantity”)?</a:t>
            </a:r>
          </a:p>
          <a:p>
            <a:endParaRPr lang="en-US" sz="1100" dirty="0"/>
          </a:p>
          <a:p>
            <a:pPr lvl="1"/>
            <a:r>
              <a:rPr lang="en-US" dirty="0" smtClean="0"/>
              <a:t>$500/month / $10/</a:t>
            </a:r>
            <a:r>
              <a:rPr lang="en-US" dirty="0" err="1" smtClean="0"/>
              <a:t>hr</a:t>
            </a:r>
            <a:r>
              <a:rPr lang="en-US" dirty="0" smtClean="0"/>
              <a:t> = 50 hours/month</a:t>
            </a:r>
          </a:p>
          <a:p>
            <a:pPr lvl="1"/>
            <a:r>
              <a:rPr lang="en-US" dirty="0" smtClean="0"/>
              <a:t>But </a:t>
            </a:r>
            <a:r>
              <a:rPr lang="en-US" dirty="0" smtClean="0"/>
              <a:t>you can only work 40 hours/month – uh oh!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9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</a:t>
            </a:r>
            <a:r>
              <a:rPr lang="en-US" dirty="0" err="1" smtClean="0"/>
              <a:t>Breakevens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have living expenses of $500/month</a:t>
            </a:r>
          </a:p>
          <a:p>
            <a:pPr lvl="1"/>
            <a:r>
              <a:rPr lang="en-US" dirty="0" smtClean="0"/>
              <a:t>Your job pays $10/hour (take-home)</a:t>
            </a:r>
          </a:p>
          <a:p>
            <a:pPr lvl="1"/>
            <a:r>
              <a:rPr lang="en-US" dirty="0" smtClean="0"/>
              <a:t>You only have 40 hours/month that you can work</a:t>
            </a:r>
          </a:p>
          <a:p>
            <a:pPr lvl="1"/>
            <a:endParaRPr lang="en-US" sz="1200" dirty="0"/>
          </a:p>
          <a:p>
            <a:r>
              <a:rPr lang="en-US" dirty="0" smtClean="0"/>
              <a:t>What is the minimum take-home wage that you must earn to cover your living expenses (“breakeven price”)?</a:t>
            </a:r>
          </a:p>
          <a:p>
            <a:endParaRPr lang="en-US" sz="1400" dirty="0"/>
          </a:p>
          <a:p>
            <a:pPr lvl="1"/>
            <a:r>
              <a:rPr lang="en-US" dirty="0" smtClean="0"/>
              <a:t>$500/month / 40 </a:t>
            </a:r>
            <a:r>
              <a:rPr lang="en-US" dirty="0" err="1" smtClean="0"/>
              <a:t>hrs</a:t>
            </a:r>
            <a:r>
              <a:rPr lang="en-US" dirty="0" smtClean="0"/>
              <a:t>/month = $12.50/hour</a:t>
            </a:r>
          </a:p>
          <a:p>
            <a:pPr lvl="1"/>
            <a:r>
              <a:rPr lang="en-US" dirty="0" smtClean="0"/>
              <a:t>You </a:t>
            </a:r>
            <a:r>
              <a:rPr lang="en-US" dirty="0" smtClean="0"/>
              <a:t>need a higher paying job to meet your needs!</a:t>
            </a:r>
          </a:p>
        </p:txBody>
      </p:sp>
    </p:spTree>
    <p:extLst>
      <p:ext uri="{BB962C8B-B14F-4D97-AF65-F5344CB8AC3E}">
        <p14:creationId xmlns:p14="http://schemas.microsoft.com/office/powerpoint/2010/main" val="261566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Breakevens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Compare your breakeven estimates to your planned sales quantity or price</a:t>
            </a:r>
          </a:p>
          <a:p>
            <a:endParaRPr lang="en-US" sz="1050" dirty="0" smtClean="0"/>
          </a:p>
          <a:p>
            <a:pPr lvl="1"/>
            <a:r>
              <a:rPr lang="en-US" dirty="0" smtClean="0"/>
              <a:t>If your breakeven is </a:t>
            </a:r>
            <a:r>
              <a:rPr lang="en-US" b="1" u="sng" dirty="0" smtClean="0"/>
              <a:t>less</a:t>
            </a:r>
            <a:r>
              <a:rPr lang="en-US" dirty="0" smtClean="0"/>
              <a:t> than your planned – Good!</a:t>
            </a:r>
          </a:p>
          <a:p>
            <a:pPr lvl="2"/>
            <a:r>
              <a:rPr lang="en-US" dirty="0" smtClean="0"/>
              <a:t>You are covering your expenses with money left over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If your breakeven is higher than your planned – Bad!</a:t>
            </a:r>
          </a:p>
          <a:p>
            <a:pPr lvl="2"/>
            <a:r>
              <a:rPr lang="en-US" dirty="0" smtClean="0"/>
              <a:t>You need to make changes to improve your profits</a:t>
            </a:r>
          </a:p>
          <a:p>
            <a:pPr lvl="2"/>
            <a:r>
              <a:rPr lang="en-US" dirty="0" smtClean="0"/>
              <a:t>Personal example:  </a:t>
            </a:r>
          </a:p>
          <a:p>
            <a:pPr lvl="3"/>
            <a:r>
              <a:rPr lang="en-US" dirty="0" smtClean="0"/>
              <a:t>You planned on $10/</a:t>
            </a:r>
            <a:r>
              <a:rPr lang="en-US" dirty="0" err="1" smtClean="0"/>
              <a:t>hr</a:t>
            </a:r>
            <a:r>
              <a:rPr lang="en-US" dirty="0" smtClean="0"/>
              <a:t> but you NEED to earn $12.50/</a:t>
            </a:r>
            <a:r>
              <a:rPr lang="en-US" dirty="0" err="1" smtClean="0"/>
              <a:t>hr</a:t>
            </a:r>
            <a:endParaRPr lang="en-US" dirty="0" smtClean="0"/>
          </a:p>
          <a:p>
            <a:pPr lvl="3"/>
            <a:r>
              <a:rPr lang="en-US" dirty="0" smtClean="0"/>
              <a:t>You planned on 40 </a:t>
            </a:r>
            <a:r>
              <a:rPr lang="en-US" dirty="0" err="1" smtClean="0"/>
              <a:t>hrs</a:t>
            </a:r>
            <a:r>
              <a:rPr lang="en-US" dirty="0" smtClean="0"/>
              <a:t>/month, but you need to work 50 </a:t>
            </a:r>
            <a:r>
              <a:rPr lang="en-US" dirty="0" err="1" smtClean="0"/>
              <a:t>hrs</a:t>
            </a:r>
            <a:r>
              <a:rPr lang="en-US" dirty="0" smtClean="0"/>
              <a:t>/month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4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Run vs Long Run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Run</a:t>
            </a:r>
          </a:p>
          <a:p>
            <a:pPr lvl="1"/>
            <a:r>
              <a:rPr lang="en-US" dirty="0" smtClean="0"/>
              <a:t>Refers to the next year or so</a:t>
            </a:r>
          </a:p>
          <a:p>
            <a:pPr lvl="1"/>
            <a:r>
              <a:rPr lang="en-US" dirty="0" smtClean="0"/>
              <a:t>Only consider the </a:t>
            </a:r>
            <a:r>
              <a:rPr lang="en-US" b="1" u="sng" dirty="0" smtClean="0"/>
              <a:t>operating</a:t>
            </a:r>
            <a:r>
              <a:rPr lang="en-US" dirty="0" smtClean="0"/>
              <a:t> expenses!</a:t>
            </a:r>
          </a:p>
          <a:p>
            <a:pPr lvl="1"/>
            <a:endParaRPr lang="en-US" dirty="0"/>
          </a:p>
          <a:p>
            <a:r>
              <a:rPr lang="en-US" dirty="0" smtClean="0"/>
              <a:t>Long Run</a:t>
            </a:r>
          </a:p>
          <a:p>
            <a:pPr lvl="1"/>
            <a:r>
              <a:rPr lang="en-US" dirty="0" smtClean="0"/>
              <a:t>Refers to a long term decision (&gt; 5 </a:t>
            </a:r>
            <a:r>
              <a:rPr lang="en-US" dirty="0" err="1" smtClean="0"/>
              <a:t>yrs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Consider </a:t>
            </a:r>
            <a:r>
              <a:rPr lang="en-US" b="1" u="sng" dirty="0" smtClean="0"/>
              <a:t>total</a:t>
            </a:r>
            <a:r>
              <a:rPr lang="en-US" dirty="0" smtClean="0"/>
              <a:t> 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02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Run Breakeven Quantity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aka “SR Breakeven Yield” </a:t>
            </a:r>
          </a:p>
          <a:p>
            <a:r>
              <a:rPr lang="en-US" dirty="0" smtClean="0"/>
              <a:t>Use your enterprise budget</a:t>
            </a:r>
          </a:p>
          <a:p>
            <a:pPr lvl="1"/>
            <a:r>
              <a:rPr lang="en-US" dirty="0" smtClean="0"/>
              <a:t>Assume the only thing that changes is quantity sold</a:t>
            </a:r>
          </a:p>
          <a:p>
            <a:pPr lvl="1"/>
            <a:r>
              <a:rPr lang="en-US" dirty="0" smtClean="0"/>
              <a:t>Everything else stays the same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SR BE Quantity 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Total Operating Expenses / Selling Price/Unit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 need to sell this amount to cover your operating 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8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Lawn Care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r>
              <a:rPr lang="en-US" dirty="0" smtClean="0"/>
              <a:t>Short Run Breakeven Quantity</a:t>
            </a:r>
          </a:p>
          <a:p>
            <a:pPr lvl="1"/>
            <a:r>
              <a:rPr lang="en-US" dirty="0" smtClean="0"/>
              <a:t>Total Operating Expenses / Selling Price/Lawn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$19,814/year / $100/lawn = 198 lawns/year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You need to mow at least 198 lawns/year to cover your operating expenses</a:t>
            </a:r>
          </a:p>
          <a:p>
            <a:pPr lvl="2"/>
            <a:r>
              <a:rPr lang="en-US" dirty="0" smtClean="0"/>
              <a:t>You plan to mow 750 lawns/year – good sign!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smtClean="0"/>
              <a:t>Assumes the total operating expenses will be $19,814/</a:t>
            </a:r>
            <a:r>
              <a:rPr lang="en-US" dirty="0" err="1" smtClean="0"/>
              <a:t>yr</a:t>
            </a:r>
            <a:endParaRPr lang="en-US" dirty="0"/>
          </a:p>
          <a:p>
            <a:pPr lvl="2"/>
            <a:r>
              <a:rPr lang="en-US" dirty="0" smtClean="0"/>
              <a:t>Assumes you’ve purchased most of the operating inputs already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902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Run Breakeven Quantity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aka “LR Breakeven Yield” </a:t>
            </a:r>
          </a:p>
          <a:p>
            <a:r>
              <a:rPr lang="en-US" dirty="0" smtClean="0"/>
              <a:t>Use your enterprise budget</a:t>
            </a:r>
          </a:p>
          <a:p>
            <a:pPr lvl="1"/>
            <a:r>
              <a:rPr lang="en-US" dirty="0" smtClean="0"/>
              <a:t>Assume the only thing that changes is quantity sold</a:t>
            </a:r>
          </a:p>
          <a:p>
            <a:pPr lvl="1"/>
            <a:r>
              <a:rPr lang="en-US" dirty="0" smtClean="0"/>
              <a:t>Everything else stays the same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LR BE Quantity 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Total Expenses / Selling Price/Unit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 need to sell this amount to cover your total 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ustom 3">
      <a:dk1>
        <a:sysClr val="windowText" lastClr="000000"/>
      </a:dk1>
      <a:lt1>
        <a:sysClr val="window" lastClr="FFFFFF"/>
      </a:lt1>
      <a:dk2>
        <a:srgbClr val="648C1A"/>
      </a:dk2>
      <a:lt2>
        <a:srgbClr val="D1D3D3"/>
      </a:lt2>
      <a:accent1>
        <a:srgbClr val="648C1A"/>
      </a:accent1>
      <a:accent2>
        <a:srgbClr val="D1D3D3"/>
      </a:accent2>
      <a:accent3>
        <a:srgbClr val="003055"/>
      </a:accent3>
      <a:accent4>
        <a:srgbClr val="648C1A"/>
      </a:accent4>
      <a:accent5>
        <a:srgbClr val="D1D3D3"/>
      </a:accent5>
      <a:accent6>
        <a:srgbClr val="648C1A"/>
      </a:accent6>
      <a:hlink>
        <a:srgbClr val="003055"/>
      </a:hlink>
      <a:folHlink>
        <a:srgbClr val="00305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KC PPT slide template_Logo with TM</Template>
  <TotalTime>58</TotalTime>
  <Words>955</Words>
  <Application>Microsoft Office PowerPoint</Application>
  <PresentationFormat>On-screen Show (4:3)</PresentationFormat>
  <Paragraphs>170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Franklin Gothic Book</vt:lpstr>
      <vt:lpstr>Crop</vt:lpstr>
      <vt:lpstr>Breakeven Analysis  &amp;  Sensitivity Analysis</vt:lpstr>
      <vt:lpstr>Breakeven Analysis</vt:lpstr>
      <vt:lpstr>Personal Breakevens</vt:lpstr>
      <vt:lpstr>Personal Breakevens</vt:lpstr>
      <vt:lpstr>Using Breakevens</vt:lpstr>
      <vt:lpstr>Short Run vs Long Run</vt:lpstr>
      <vt:lpstr>Short Run Breakeven Quantity</vt:lpstr>
      <vt:lpstr>Lawn Care Example</vt:lpstr>
      <vt:lpstr>Long Run Breakeven Quantity</vt:lpstr>
      <vt:lpstr>Lawn Care Example</vt:lpstr>
      <vt:lpstr>Short Run Breakeven Price</vt:lpstr>
      <vt:lpstr>Lawn Care Example</vt:lpstr>
      <vt:lpstr>Long Run Breakeven Price</vt:lpstr>
      <vt:lpstr>Lawn Care Example</vt:lpstr>
      <vt:lpstr>Know Your Breakevens!</vt:lpstr>
      <vt:lpstr>Sensitivity Analysis</vt:lpstr>
      <vt:lpstr>Lawn Care Example</vt:lpstr>
      <vt:lpstr>Lawn Care Example</vt:lpstr>
      <vt:lpstr>Using the Spreadsheet</vt:lpstr>
      <vt:lpstr>Other Sensitivity Analysis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Breakeven Analysis  &amp;  Sensitivity Analysis</dc:title>
  <dc:creator>Alex</dc:creator>
  <cp:lastModifiedBy>Scyphers, Sarah</cp:lastModifiedBy>
  <cp:revision>7</cp:revision>
  <dcterms:created xsi:type="dcterms:W3CDTF">2015-07-22T14:53:54Z</dcterms:created>
  <dcterms:modified xsi:type="dcterms:W3CDTF">2023-05-30T18:09:52Z</dcterms:modified>
</cp:coreProperties>
</file>