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27"/>
  </p:handoutMasterIdLst>
  <p:sldIdLst>
    <p:sldId id="256" r:id="rId2"/>
    <p:sldId id="257" r:id="rId3"/>
    <p:sldId id="258" r:id="rId4"/>
    <p:sldId id="278" r:id="rId5"/>
    <p:sldId id="279" r:id="rId6"/>
    <p:sldId id="280" r:id="rId7"/>
    <p:sldId id="259" r:id="rId8"/>
    <p:sldId id="263" r:id="rId9"/>
    <p:sldId id="260" r:id="rId10"/>
    <p:sldId id="262" r:id="rId11"/>
    <p:sldId id="261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1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9BC7F-A826-4EDB-B465-A73C1B2E285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729F6-5510-4CEB-A657-E3B2E331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64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57" y="450872"/>
            <a:ext cx="8321500" cy="60255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953" y="5062646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34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16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96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93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3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69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6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4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73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103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67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802" y="5519101"/>
            <a:ext cx="1698922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588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718033"/>
            <a:ext cx="7084115" cy="110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AEFD6-BA3C-4C64-9E28-1F37387EFAC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B22F3-9C6C-4A70-BE8B-B50EBFA36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 baseline="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000"/>
            <a:ext cx="7084115" cy="110759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Introduction to Loans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3424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Loans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Personal Loans</a:t>
            </a:r>
          </a:p>
          <a:p>
            <a:pPr lvl="1"/>
            <a:r>
              <a:rPr lang="en-US" dirty="0" smtClean="0"/>
              <a:t>Auto Loans</a:t>
            </a:r>
          </a:p>
          <a:p>
            <a:pPr lvl="2"/>
            <a:r>
              <a:rPr lang="en-US" dirty="0" smtClean="0"/>
              <a:t>Repaid over 3-7 years</a:t>
            </a:r>
          </a:p>
          <a:p>
            <a:pPr lvl="1"/>
            <a:r>
              <a:rPr lang="en-US" dirty="0" smtClean="0"/>
              <a:t>Student Loans</a:t>
            </a:r>
          </a:p>
          <a:p>
            <a:pPr lvl="2"/>
            <a:r>
              <a:rPr lang="en-US" dirty="0" smtClean="0"/>
              <a:t>Repaid over 10-20 years</a:t>
            </a:r>
          </a:p>
          <a:p>
            <a:pPr lvl="1"/>
            <a:r>
              <a:rPr lang="en-US" dirty="0" smtClean="0"/>
              <a:t>Home Mortgages</a:t>
            </a:r>
          </a:p>
          <a:p>
            <a:pPr lvl="2"/>
            <a:r>
              <a:rPr lang="en-US" dirty="0" smtClean="0"/>
              <a:t>Repaid over 15-30 years</a:t>
            </a:r>
          </a:p>
          <a:p>
            <a:pPr lvl="1"/>
            <a:r>
              <a:rPr lang="en-US" dirty="0" smtClean="0"/>
              <a:t>Credit Cards</a:t>
            </a:r>
          </a:p>
          <a:p>
            <a:pPr lvl="2"/>
            <a:r>
              <a:rPr lang="en-US" dirty="0" smtClean="0"/>
              <a:t>A “credit limit” is set – the maximum you can borrow</a:t>
            </a:r>
          </a:p>
          <a:p>
            <a:pPr lvl="2"/>
            <a:r>
              <a:rPr lang="en-US" dirty="0" smtClean="0"/>
              <a:t>You can borrow up to that limit and repay the principal on in a flexible manner</a:t>
            </a:r>
          </a:p>
          <a:p>
            <a:pPr lvl="2"/>
            <a:r>
              <a:rPr lang="en-US" dirty="0" smtClean="0"/>
              <a:t>Should be repaid as soon as possible (&lt; 1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23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Loans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Loans</a:t>
            </a:r>
          </a:p>
          <a:p>
            <a:pPr lvl="1"/>
            <a:r>
              <a:rPr lang="en-US" dirty="0" smtClean="0"/>
              <a:t>Equipment Loans</a:t>
            </a:r>
          </a:p>
          <a:p>
            <a:pPr lvl="2"/>
            <a:r>
              <a:rPr lang="en-US" dirty="0" smtClean="0"/>
              <a:t>Repaid over 3-10 years</a:t>
            </a:r>
          </a:p>
          <a:p>
            <a:pPr lvl="1"/>
            <a:r>
              <a:rPr lang="en-US" dirty="0" smtClean="0"/>
              <a:t>Real Estate Loans</a:t>
            </a:r>
          </a:p>
          <a:p>
            <a:pPr lvl="2"/>
            <a:r>
              <a:rPr lang="en-US" dirty="0" smtClean="0"/>
              <a:t>To purchase land, buildings, facilities</a:t>
            </a:r>
          </a:p>
          <a:p>
            <a:pPr lvl="2"/>
            <a:r>
              <a:rPr lang="en-US" dirty="0" smtClean="0"/>
              <a:t>Repaid over 15-30 years</a:t>
            </a:r>
          </a:p>
          <a:p>
            <a:pPr lvl="1"/>
            <a:r>
              <a:rPr lang="en-US" dirty="0" smtClean="0"/>
              <a:t>Operating Loan</a:t>
            </a:r>
          </a:p>
          <a:p>
            <a:pPr lvl="2"/>
            <a:r>
              <a:rPr lang="en-US" dirty="0" smtClean="0"/>
              <a:t>Used to purchase or pay for operating inputs</a:t>
            </a:r>
          </a:p>
          <a:p>
            <a:pPr lvl="3"/>
            <a:r>
              <a:rPr lang="en-US" dirty="0" smtClean="0"/>
              <a:t>Repaid within a 1-year period</a:t>
            </a:r>
          </a:p>
          <a:p>
            <a:pPr lvl="1"/>
            <a:r>
              <a:rPr lang="en-US" dirty="0" smtClean="0"/>
              <a:t>Operating Line of Credit</a:t>
            </a:r>
          </a:p>
          <a:p>
            <a:pPr lvl="2"/>
            <a:r>
              <a:rPr lang="en-US" dirty="0" smtClean="0"/>
              <a:t>Acts like a credit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6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Applications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Borrowers need to submit a loan application</a:t>
            </a:r>
          </a:p>
          <a:p>
            <a:pPr lvl="1"/>
            <a:r>
              <a:rPr lang="en-US" dirty="0" smtClean="0"/>
              <a:t>Helps determine their ability to repay the loan</a:t>
            </a:r>
          </a:p>
          <a:p>
            <a:pPr lvl="1"/>
            <a:r>
              <a:rPr lang="en-US" dirty="0" smtClean="0"/>
              <a:t>Determines if the loan is a good idea for both parties (borrower and lender)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Typically includes:</a:t>
            </a:r>
          </a:p>
          <a:p>
            <a:pPr lvl="1"/>
            <a:r>
              <a:rPr lang="en-US" dirty="0" smtClean="0"/>
              <a:t>Balance Sheet(s)</a:t>
            </a:r>
          </a:p>
          <a:p>
            <a:pPr lvl="1"/>
            <a:r>
              <a:rPr lang="en-US" dirty="0" smtClean="0"/>
              <a:t>Income Statement(s) or proof of income</a:t>
            </a:r>
          </a:p>
          <a:p>
            <a:pPr lvl="1"/>
            <a:r>
              <a:rPr lang="en-US" dirty="0" smtClean="0"/>
              <a:t>Credit history</a:t>
            </a:r>
          </a:p>
          <a:p>
            <a:pPr lvl="1"/>
            <a:r>
              <a:rPr lang="en-US" dirty="0" smtClean="0"/>
              <a:t>Credit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6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 is the cost of borrowing money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Stated as APR (Annual Percentage Rate)</a:t>
            </a:r>
          </a:p>
          <a:p>
            <a:r>
              <a:rPr lang="en-US" dirty="0" smtClean="0"/>
              <a:t>Simple Interest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You only owe interest on the amount of principal you still owe the lender</a:t>
            </a:r>
          </a:p>
          <a:p>
            <a:r>
              <a:rPr lang="en-US" dirty="0" smtClean="0"/>
              <a:t>Interest calculation</a:t>
            </a:r>
          </a:p>
          <a:p>
            <a:pPr lvl="1"/>
            <a:r>
              <a:rPr lang="en-US" dirty="0" smtClean="0"/>
              <a:t>Interest = Principal Owed x APR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12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Calculation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/>
          <a:lstStyle/>
          <a:p>
            <a:r>
              <a:rPr lang="en-US" dirty="0" smtClean="0"/>
              <a:t>You borrow $50,000 to buy a delivery truck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The loan is at 5% APR for 4 years</a:t>
            </a:r>
          </a:p>
          <a:p>
            <a:r>
              <a:rPr lang="en-US" dirty="0" smtClean="0"/>
              <a:t>Interest  = Principal Owed x APR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= $50,000 x 5% = $2,500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2 years later, you still owe $26,200 on the loan</a:t>
            </a:r>
          </a:p>
          <a:p>
            <a:r>
              <a:rPr lang="en-US" dirty="0" smtClean="0"/>
              <a:t>Interest = $26,200 x 5% = $1,310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0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types of loan repayment plans</a:t>
            </a:r>
          </a:p>
          <a:p>
            <a:pPr lvl="1"/>
            <a:r>
              <a:rPr lang="en-US" dirty="0"/>
              <a:t>Most common is “level payment”</a:t>
            </a:r>
          </a:p>
          <a:p>
            <a:pPr lvl="2"/>
            <a:r>
              <a:rPr lang="en-US" dirty="0"/>
              <a:t>The payment stays the same each </a:t>
            </a:r>
            <a:r>
              <a:rPr lang="en-US" dirty="0" smtClean="0"/>
              <a:t>period</a:t>
            </a:r>
          </a:p>
          <a:p>
            <a:pPr lvl="2"/>
            <a:r>
              <a:rPr lang="en-US" dirty="0" smtClean="0"/>
              <a:t>Example: Car loan has payments of $400/month</a:t>
            </a:r>
          </a:p>
          <a:p>
            <a:pPr lvl="3"/>
            <a:r>
              <a:rPr lang="en-US" dirty="0" smtClean="0"/>
              <a:t>$400/month for the life of the loan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 smtClean="0"/>
              <a:t>Loan payments consist of interest and principal</a:t>
            </a:r>
          </a:p>
          <a:p>
            <a:pPr lvl="1"/>
            <a:r>
              <a:rPr lang="en-US" dirty="0" smtClean="0"/>
              <a:t>All of the interest owed since the last payment</a:t>
            </a:r>
          </a:p>
          <a:p>
            <a:pPr lvl="1"/>
            <a:r>
              <a:rPr lang="en-US" dirty="0" smtClean="0"/>
              <a:t>A portion of the principal</a:t>
            </a:r>
          </a:p>
        </p:txBody>
      </p:sp>
    </p:spTree>
    <p:extLst>
      <p:ext uri="{BB962C8B-B14F-4D97-AF65-F5344CB8AC3E}">
        <p14:creationId xmlns:p14="http://schemas.microsoft.com/office/powerpoint/2010/main" val="192315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of a Loan Payment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Assume your annual loan payment is $5,000 and you owe $3,000 of interest since the last loan payment was made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Payment = $5,000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Interest = $3,000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Principal = $3,000  ($5,000 - $3,000)</a:t>
            </a:r>
          </a:p>
        </p:txBody>
      </p:sp>
    </p:spTree>
    <p:extLst>
      <p:ext uri="{BB962C8B-B14F-4D97-AF65-F5344CB8AC3E}">
        <p14:creationId xmlns:p14="http://schemas.microsoft.com/office/powerpoint/2010/main" val="3509712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Annual Loan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767072"/>
          </a:xfrm>
        </p:spPr>
        <p:txBody>
          <a:bodyPr>
            <a:normAutofit/>
          </a:bodyPr>
          <a:lstStyle/>
          <a:p>
            <a:r>
              <a:rPr lang="en-US" dirty="0" smtClean="0"/>
              <a:t>Using the Time Value of Money Tables</a:t>
            </a:r>
          </a:p>
          <a:p>
            <a:r>
              <a:rPr lang="en-US" dirty="0" smtClean="0"/>
              <a:t>Table 3 Annuity Factors: Annual Loan Payments</a:t>
            </a:r>
            <a:endParaRPr lang="en-US" dirty="0"/>
          </a:p>
          <a:p>
            <a:r>
              <a:rPr lang="en-US" dirty="0" smtClean="0"/>
              <a:t>Need to know:</a:t>
            </a:r>
          </a:p>
          <a:p>
            <a:pPr lvl="1"/>
            <a:r>
              <a:rPr lang="en-US" dirty="0" smtClean="0"/>
              <a:t>Interest Rate (APR)</a:t>
            </a:r>
          </a:p>
          <a:p>
            <a:pPr lvl="1"/>
            <a:r>
              <a:rPr lang="en-US" dirty="0" smtClean="0"/>
              <a:t>Life of the loan in years (the “term” of the loan)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Amount of the loan (principal)</a:t>
            </a:r>
            <a:endParaRPr lang="en-US" dirty="0"/>
          </a:p>
          <a:p>
            <a:r>
              <a:rPr lang="en-US" dirty="0" smtClean="0"/>
              <a:t>Find the loan payment factor in Table 3</a:t>
            </a:r>
          </a:p>
          <a:p>
            <a:pPr lvl="1"/>
            <a:r>
              <a:rPr lang="en-US" dirty="0" smtClean="0"/>
              <a:t>Example:  10-year loan at 6% APR</a:t>
            </a:r>
          </a:p>
          <a:p>
            <a:pPr lvl="2"/>
            <a:r>
              <a:rPr lang="en-US" dirty="0" smtClean="0"/>
              <a:t>Find the 6% column of the table</a:t>
            </a:r>
          </a:p>
          <a:p>
            <a:pPr lvl="2"/>
            <a:r>
              <a:rPr lang="en-US" dirty="0" smtClean="0"/>
              <a:t>Go down to the 10 row (n = 10 in left column)</a:t>
            </a:r>
          </a:p>
          <a:p>
            <a:pPr lvl="2"/>
            <a:r>
              <a:rPr lang="en-US" dirty="0" smtClean="0"/>
              <a:t>Factor = 0.1359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71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Loan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Multiply the loan principal by the factor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For a $40,000 loan at 6% for 10 years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Annual Payment = $40,000 x 0.1359 = $5,436/year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You will repay the loan and all interest in full if you pay $5,436/year for the next 10 years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This is called “amortizing” the loan</a:t>
            </a:r>
          </a:p>
          <a:p>
            <a:pPr lvl="3">
              <a:spcAft>
                <a:spcPts val="600"/>
              </a:spcAft>
            </a:pPr>
            <a:r>
              <a:rPr lang="en-US" dirty="0" smtClean="0"/>
              <a:t>“Amortizing” = paying back the principal slowly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7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Using Table 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annual loan payment factors for the following loans:</a:t>
            </a:r>
          </a:p>
          <a:p>
            <a:endParaRPr lang="en-US" dirty="0"/>
          </a:p>
          <a:p>
            <a:r>
              <a:rPr lang="en-US" dirty="0" smtClean="0"/>
              <a:t>8% APR for 20 years</a:t>
            </a:r>
          </a:p>
          <a:p>
            <a:endParaRPr lang="en-US" dirty="0"/>
          </a:p>
          <a:p>
            <a:r>
              <a:rPr lang="en-US" dirty="0" smtClean="0"/>
              <a:t>4% for 30 years</a:t>
            </a:r>
          </a:p>
          <a:p>
            <a:endParaRPr lang="en-US" dirty="0"/>
          </a:p>
          <a:p>
            <a:r>
              <a:rPr lang="en-US" dirty="0" smtClean="0"/>
              <a:t>7% for 8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39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Loan?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A loan is a debt (liability) to purchase an asset</a:t>
            </a:r>
          </a:p>
          <a:p>
            <a:pPr lvl="1"/>
            <a:r>
              <a:rPr lang="en-US" dirty="0" smtClean="0"/>
              <a:t>Provided by a lender</a:t>
            </a:r>
          </a:p>
          <a:p>
            <a:pPr lvl="1"/>
            <a:r>
              <a:rPr lang="en-US" dirty="0" smtClean="0"/>
              <a:t>To a borrower</a:t>
            </a:r>
          </a:p>
          <a:p>
            <a:pPr lvl="1"/>
            <a:r>
              <a:rPr lang="en-US" dirty="0" smtClean="0"/>
              <a:t>Repaid in regular payments (installments) over time</a:t>
            </a:r>
          </a:p>
          <a:p>
            <a:endParaRPr lang="en-US" sz="1400" dirty="0"/>
          </a:p>
          <a:p>
            <a:r>
              <a:rPr lang="en-US" dirty="0" smtClean="0"/>
              <a:t>Loans are used to:</a:t>
            </a:r>
          </a:p>
          <a:p>
            <a:pPr lvl="1"/>
            <a:r>
              <a:rPr lang="en-US" dirty="0"/>
              <a:t>Purchase personal assets</a:t>
            </a:r>
          </a:p>
          <a:p>
            <a:pPr lvl="2"/>
            <a:r>
              <a:rPr lang="en-US" dirty="0"/>
              <a:t>House, car, college </a:t>
            </a:r>
            <a:r>
              <a:rPr lang="en-US" dirty="0" smtClean="0"/>
              <a:t>education, personal assets</a:t>
            </a:r>
            <a:endParaRPr lang="en-US" dirty="0"/>
          </a:p>
          <a:p>
            <a:pPr lvl="1"/>
            <a:r>
              <a:rPr lang="en-US" dirty="0" smtClean="0"/>
              <a:t>Purchase business assets</a:t>
            </a:r>
          </a:p>
          <a:p>
            <a:pPr lvl="2"/>
            <a:r>
              <a:rPr lang="en-US" dirty="0" smtClean="0"/>
              <a:t>Land, buildings, vehicles, equipment, inventories</a:t>
            </a:r>
          </a:p>
          <a:p>
            <a:pPr lvl="1"/>
            <a:r>
              <a:rPr lang="en-US" dirty="0" smtClean="0"/>
              <a:t>Pay certain business expenses</a:t>
            </a:r>
          </a:p>
          <a:p>
            <a:pPr lvl="2"/>
            <a:r>
              <a:rPr lang="en-US" dirty="0" smtClean="0"/>
              <a:t>Rent, utilities, hired labor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158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Using Table 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annual loan payment factors for the following loans:</a:t>
            </a:r>
          </a:p>
          <a:p>
            <a:endParaRPr lang="en-US" dirty="0"/>
          </a:p>
          <a:p>
            <a:r>
              <a:rPr lang="en-US" dirty="0" smtClean="0"/>
              <a:t>8% APR for 20 years	factor = 0.1019</a:t>
            </a:r>
          </a:p>
          <a:p>
            <a:endParaRPr lang="en-US" dirty="0"/>
          </a:p>
          <a:p>
            <a:r>
              <a:rPr lang="en-US" dirty="0" smtClean="0"/>
              <a:t>4% for 30 years		factor = 0.0578</a:t>
            </a:r>
          </a:p>
          <a:p>
            <a:endParaRPr lang="en-US" dirty="0"/>
          </a:p>
          <a:p>
            <a:r>
              <a:rPr lang="en-US" dirty="0" smtClean="0"/>
              <a:t>7% for 8 years			factor = 0.1675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73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a Loan Payment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Remember, loan payments contain interest and principal</a:t>
            </a:r>
          </a:p>
          <a:p>
            <a:r>
              <a:rPr lang="en-US" dirty="0" smtClean="0"/>
              <a:t>For the $40,000 loan at 6% for 10 years</a:t>
            </a:r>
          </a:p>
          <a:p>
            <a:r>
              <a:rPr lang="en-US" dirty="0" smtClean="0"/>
              <a:t>For the 1</a:t>
            </a:r>
            <a:r>
              <a:rPr lang="en-US" baseline="30000" dirty="0" smtClean="0"/>
              <a:t>st</a:t>
            </a:r>
            <a:r>
              <a:rPr lang="en-US" dirty="0" smtClean="0"/>
              <a:t> loan payment:</a:t>
            </a:r>
          </a:p>
          <a:p>
            <a:pPr lvl="1"/>
            <a:r>
              <a:rPr lang="en-US" dirty="0" smtClean="0"/>
              <a:t>Annual Loan Payment = $5,436</a:t>
            </a:r>
          </a:p>
          <a:p>
            <a:pPr lvl="1"/>
            <a:r>
              <a:rPr lang="en-US" dirty="0" smtClean="0"/>
              <a:t>Interest Due = $40,000 x 6% = $2,400</a:t>
            </a:r>
          </a:p>
          <a:p>
            <a:pPr lvl="1"/>
            <a:r>
              <a:rPr lang="en-US" dirty="0" smtClean="0"/>
              <a:t>Principal Due = $5,436 - $2,400 = $3,036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 will still owe $36,964 after you make this first payment</a:t>
            </a:r>
          </a:p>
          <a:p>
            <a:pPr lvl="2"/>
            <a:r>
              <a:rPr lang="en-US" dirty="0" smtClean="0"/>
              <a:t>$40,000 principal borrowed - $3,036 principal due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32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Loan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/>
          <a:lstStyle/>
          <a:p>
            <a:r>
              <a:rPr lang="en-US" dirty="0" smtClean="0"/>
              <a:t>Use Table 4</a:t>
            </a:r>
          </a:p>
          <a:p>
            <a:pPr lvl="1"/>
            <a:r>
              <a:rPr lang="en-US" dirty="0" smtClean="0"/>
              <a:t>Monthly Payments Required to Amortize a $1,000 Loan</a:t>
            </a:r>
          </a:p>
          <a:p>
            <a:pPr lvl="1"/>
            <a:r>
              <a:rPr lang="en-US" dirty="0" smtClean="0"/>
              <a:t>NOTE: we use this table differently than Table 3</a:t>
            </a:r>
          </a:p>
          <a:p>
            <a:pPr lvl="1"/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Step 1. Find the factor in the same manner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Assume a 5-year loan at 5.5% APR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Monthly Payment Factor = 19.10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This means the monthly payment for a $1,000 loan at 5.5% APR for 5 years is $19.10/month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37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Loan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2. Divide the loan principal by $1,000</a:t>
            </a:r>
          </a:p>
          <a:p>
            <a:pPr lvl="1"/>
            <a:r>
              <a:rPr lang="en-US" dirty="0" smtClean="0"/>
              <a:t>Example:  $20,000 car loan</a:t>
            </a:r>
          </a:p>
          <a:p>
            <a:pPr lvl="2"/>
            <a:r>
              <a:rPr lang="en-US" dirty="0" smtClean="0"/>
              <a:t>$20,000 / $1,000 = 20</a:t>
            </a:r>
          </a:p>
          <a:p>
            <a:pPr lvl="2"/>
            <a:endParaRPr lang="en-US" dirty="0"/>
          </a:p>
          <a:p>
            <a:r>
              <a:rPr lang="en-US" dirty="0" smtClean="0"/>
              <a:t>Step 3. Multiply the factor from Step 1 by the answer from Step 2.</a:t>
            </a:r>
          </a:p>
          <a:p>
            <a:pPr lvl="1"/>
            <a:r>
              <a:rPr lang="en-US" dirty="0" smtClean="0"/>
              <a:t>Monthly Payment = 19.10 x 20 = $382/month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52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Spreadsheet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easy to calculate loan payments on a spreadsheet</a:t>
            </a:r>
          </a:p>
          <a:p>
            <a:pPr lvl="1"/>
            <a:r>
              <a:rPr lang="en-US" dirty="0" smtClean="0"/>
              <a:t>Just enter the information for the loan</a:t>
            </a:r>
          </a:p>
          <a:p>
            <a:pPr lvl="1"/>
            <a:r>
              <a:rPr lang="en-US" dirty="0" smtClean="0"/>
              <a:t>The spreadsheet does the rest!</a:t>
            </a:r>
          </a:p>
          <a:p>
            <a:pPr lvl="1"/>
            <a:endParaRPr lang="en-US" sz="1200" dirty="0"/>
          </a:p>
          <a:p>
            <a:r>
              <a:rPr lang="en-US" dirty="0" smtClean="0"/>
              <a:t>Find the monthly payment for a $55,000 tractor loan at 5.25% APR for 6 years</a:t>
            </a:r>
          </a:p>
          <a:p>
            <a:pPr lvl="1"/>
            <a:r>
              <a:rPr lang="en-US" dirty="0" smtClean="0"/>
              <a:t>Loan Principal = $55,000</a:t>
            </a:r>
          </a:p>
          <a:p>
            <a:pPr lvl="1"/>
            <a:r>
              <a:rPr lang="en-US" dirty="0" smtClean="0"/>
              <a:t>Interest Rate = 5.25</a:t>
            </a:r>
          </a:p>
          <a:p>
            <a:pPr lvl="1"/>
            <a:r>
              <a:rPr lang="en-US" dirty="0" smtClean="0"/>
              <a:t>Life of Loan = 6		Payment = $892.16</a:t>
            </a:r>
          </a:p>
          <a:p>
            <a:pPr lvl="1"/>
            <a:r>
              <a:rPr lang="en-US" dirty="0" smtClean="0"/>
              <a:t>Payments/Year =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10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Spreadsheet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quarterly payment for a $30,000 loan at 6.25% APR for 4 years</a:t>
            </a:r>
          </a:p>
          <a:p>
            <a:pPr lvl="1"/>
            <a:r>
              <a:rPr lang="en-US" dirty="0"/>
              <a:t>Loan Principal = </a:t>
            </a:r>
            <a:r>
              <a:rPr lang="en-US" dirty="0" smtClean="0"/>
              <a:t>$30,000</a:t>
            </a:r>
            <a:endParaRPr lang="en-US" dirty="0"/>
          </a:p>
          <a:p>
            <a:pPr lvl="1"/>
            <a:r>
              <a:rPr lang="en-US" dirty="0"/>
              <a:t>Interest Rate = 6</a:t>
            </a:r>
            <a:r>
              <a:rPr lang="en-US" dirty="0" smtClean="0"/>
              <a:t>.25</a:t>
            </a:r>
            <a:endParaRPr lang="en-US" dirty="0"/>
          </a:p>
          <a:p>
            <a:pPr lvl="1"/>
            <a:r>
              <a:rPr lang="en-US" dirty="0"/>
              <a:t>Life of Loan = </a:t>
            </a:r>
            <a:r>
              <a:rPr lang="en-US" dirty="0" smtClean="0"/>
              <a:t>4</a:t>
            </a:r>
            <a:r>
              <a:rPr lang="en-US" dirty="0"/>
              <a:t>		Payment = </a:t>
            </a:r>
            <a:r>
              <a:rPr lang="en-US" dirty="0" smtClean="0"/>
              <a:t>$2,133.67</a:t>
            </a:r>
            <a:endParaRPr lang="en-US" dirty="0"/>
          </a:p>
          <a:p>
            <a:pPr lvl="1"/>
            <a:r>
              <a:rPr lang="en-US" dirty="0"/>
              <a:t>Payments/Year = </a:t>
            </a:r>
            <a:r>
              <a:rPr lang="en-US" dirty="0" smtClean="0"/>
              <a:t>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Look at the table below the calculator to see how the interest and principal payments change for each payment</a:t>
            </a:r>
          </a:p>
        </p:txBody>
      </p:sp>
    </p:spTree>
    <p:extLst>
      <p:ext uri="{BB962C8B-B14F-4D97-AF65-F5344CB8AC3E}">
        <p14:creationId xmlns:p14="http://schemas.microsoft.com/office/powerpoint/2010/main" val="40036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Businesses Use Loans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purchase expensive assets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Most businesses don’t have enough money to pay in cash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To purchase assets today vs waiting to save enough money</a:t>
            </a:r>
          </a:p>
          <a:p>
            <a:r>
              <a:rPr lang="en-US" dirty="0" smtClean="0"/>
              <a:t>For emergencies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When you don’t have enough cash</a:t>
            </a:r>
          </a:p>
          <a:p>
            <a:r>
              <a:rPr lang="en-US" dirty="0" smtClean="0"/>
              <a:t>To improve the profitability of the business</a:t>
            </a:r>
          </a:p>
          <a:p>
            <a:pPr lvl="1"/>
            <a:r>
              <a:rPr lang="en-US" dirty="0" smtClean="0"/>
              <a:t>This is called “financial leverage”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9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to Loans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loans, a manager can use:</a:t>
            </a:r>
          </a:p>
          <a:p>
            <a:pPr lvl="1"/>
            <a:r>
              <a:rPr lang="en-US" dirty="0" smtClean="0"/>
              <a:t>Cash on hand</a:t>
            </a:r>
          </a:p>
          <a:p>
            <a:pPr lvl="2"/>
            <a:r>
              <a:rPr lang="en-US" dirty="0" smtClean="0"/>
              <a:t>Do not use all of your cash and savings</a:t>
            </a:r>
          </a:p>
          <a:p>
            <a:pPr lvl="3"/>
            <a:r>
              <a:rPr lang="en-US" dirty="0" smtClean="0"/>
              <a:t>Leave enough cash to meet your monthly expenses &amp; emergency needs!</a:t>
            </a:r>
          </a:p>
          <a:p>
            <a:pPr lvl="1"/>
            <a:r>
              <a:rPr lang="en-US" dirty="0" smtClean="0"/>
              <a:t>Leases</a:t>
            </a:r>
          </a:p>
          <a:p>
            <a:pPr lvl="2"/>
            <a:r>
              <a:rPr lang="en-US" dirty="0" smtClean="0"/>
              <a:t>A lease is a rental agreement</a:t>
            </a:r>
          </a:p>
          <a:p>
            <a:pPr lvl="2"/>
            <a:r>
              <a:rPr lang="en-US" dirty="0" smtClean="0"/>
              <a:t>You can lease:</a:t>
            </a:r>
          </a:p>
          <a:p>
            <a:pPr lvl="3"/>
            <a:r>
              <a:rPr lang="en-US" dirty="0" smtClean="0"/>
              <a:t>Equipment</a:t>
            </a:r>
          </a:p>
          <a:p>
            <a:pPr lvl="3"/>
            <a:r>
              <a:rPr lang="en-US" dirty="0" smtClean="0"/>
              <a:t>Structures and/or land</a:t>
            </a:r>
          </a:p>
          <a:p>
            <a:pPr lvl="3"/>
            <a:r>
              <a:rPr lang="en-US" dirty="0" smtClean="0"/>
              <a:t>Livestock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2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You can lease the exact asset that you need</a:t>
            </a:r>
          </a:p>
          <a:p>
            <a:pPr lvl="1"/>
            <a:r>
              <a:rPr lang="en-US" dirty="0" smtClean="0"/>
              <a:t>You can lease it for a specified period of time</a:t>
            </a:r>
          </a:p>
          <a:p>
            <a:pPr lvl="2"/>
            <a:r>
              <a:rPr lang="en-US" dirty="0" smtClean="0"/>
              <a:t>And then return it to the leasing company</a:t>
            </a:r>
          </a:p>
          <a:p>
            <a:pPr lvl="2"/>
            <a:r>
              <a:rPr lang="en-US" dirty="0" smtClean="0"/>
              <a:t>Ex. You only need a delivery van for 6 months out of the year </a:t>
            </a:r>
          </a:p>
          <a:p>
            <a:pPr lvl="3"/>
            <a:r>
              <a:rPr lang="en-US" dirty="0" smtClean="0"/>
              <a:t>You can lease it for 6 months instead of buying it and having it sit idle for the rest of the year</a:t>
            </a:r>
          </a:p>
          <a:p>
            <a:pPr lvl="1"/>
            <a:r>
              <a:rPr lang="en-US" dirty="0" smtClean="0"/>
              <a:t>You may get more tax advantages by leasing vs buying</a:t>
            </a:r>
          </a:p>
          <a:p>
            <a:pPr lvl="1"/>
            <a:r>
              <a:rPr lang="en-US" dirty="0" smtClean="0"/>
              <a:t>Leasing may require less out-of-pocket cash</a:t>
            </a:r>
          </a:p>
          <a:p>
            <a:pPr lvl="2"/>
            <a:r>
              <a:rPr lang="en-US" dirty="0" smtClean="0"/>
              <a:t>Lower down payment, fees,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8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You cannot make major alterations to leased assets</a:t>
            </a:r>
          </a:p>
          <a:p>
            <a:pPr lvl="2"/>
            <a:r>
              <a:rPr lang="en-US" dirty="0" smtClean="0"/>
              <a:t>Paint it, add new fixtures, etc.</a:t>
            </a:r>
          </a:p>
          <a:p>
            <a:pPr lvl="2"/>
            <a:r>
              <a:rPr lang="en-US" dirty="0" smtClean="0"/>
              <a:t>Because you don’t actually own the asset</a:t>
            </a:r>
          </a:p>
          <a:p>
            <a:pPr lvl="1"/>
            <a:r>
              <a:rPr lang="en-US" dirty="0" smtClean="0"/>
              <a:t>It may be hard to lease the asset you want</a:t>
            </a:r>
          </a:p>
          <a:p>
            <a:pPr lvl="1"/>
            <a:r>
              <a:rPr lang="en-US" dirty="0" smtClean="0"/>
              <a:t>There may be “over-use” fees</a:t>
            </a:r>
          </a:p>
          <a:p>
            <a:pPr lvl="2"/>
            <a:r>
              <a:rPr lang="en-US" dirty="0" smtClean="0"/>
              <a:t>Mileage limits, hour limits, etc.</a:t>
            </a:r>
          </a:p>
          <a:p>
            <a:pPr lvl="2"/>
            <a:r>
              <a:rPr lang="en-US" dirty="0" smtClean="0"/>
              <a:t>These are usually expensive</a:t>
            </a:r>
            <a:endParaRPr lang="en-US" dirty="0"/>
          </a:p>
          <a:p>
            <a:pPr lvl="1"/>
            <a:r>
              <a:rPr lang="en-US" dirty="0" smtClean="0"/>
              <a:t>Getting out of a lease may be very expensive</a:t>
            </a:r>
          </a:p>
          <a:p>
            <a:pPr lvl="2"/>
            <a:r>
              <a:rPr lang="en-US" smtClean="0"/>
              <a:t>Versus simply selling </a:t>
            </a:r>
            <a:r>
              <a:rPr lang="en-US" dirty="0" smtClean="0"/>
              <a:t>an asset that you own</a:t>
            </a:r>
          </a:p>
        </p:txBody>
      </p:sp>
    </p:spTree>
    <p:extLst>
      <p:ext uri="{BB962C8B-B14F-4D97-AF65-F5344CB8AC3E}">
        <p14:creationId xmlns:p14="http://schemas.microsoft.com/office/powerpoint/2010/main" val="367429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 Payment</a:t>
            </a:r>
          </a:p>
          <a:p>
            <a:pPr lvl="1"/>
            <a:r>
              <a:rPr lang="en-US" dirty="0" smtClean="0"/>
              <a:t>Cash that is paid by the borrower at the time of purchase</a:t>
            </a:r>
          </a:p>
          <a:p>
            <a:pPr lvl="1"/>
            <a:r>
              <a:rPr lang="en-US" dirty="0" smtClean="0"/>
              <a:t>Down payments are usually 10-20% of the purchase price</a:t>
            </a:r>
          </a:p>
          <a:p>
            <a:pPr lvl="1"/>
            <a:endParaRPr lang="en-US" dirty="0"/>
          </a:p>
          <a:p>
            <a:r>
              <a:rPr lang="en-US" dirty="0" smtClean="0"/>
              <a:t>Principal </a:t>
            </a:r>
          </a:p>
          <a:p>
            <a:pPr lvl="1"/>
            <a:r>
              <a:rPr lang="en-US" dirty="0" smtClean="0"/>
              <a:t>Principal is the term for the amount of the loan</a:t>
            </a:r>
          </a:p>
          <a:p>
            <a:pPr lvl="2"/>
            <a:r>
              <a:rPr lang="en-US" dirty="0" smtClean="0"/>
              <a:t>Principal = “loan amount”</a:t>
            </a:r>
          </a:p>
          <a:p>
            <a:pPr lvl="1"/>
            <a:r>
              <a:rPr lang="en-US" dirty="0" smtClean="0"/>
              <a:t>Principal is a liability on the balance sheet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2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Collateral</a:t>
            </a:r>
          </a:p>
          <a:p>
            <a:pPr lvl="1"/>
            <a:r>
              <a:rPr lang="en-US" dirty="0" smtClean="0"/>
              <a:t>The assets that are “pledged” to the lender in case the borrower cannot repay the loan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If so, these assets will be “repossessed” by the lender</a:t>
            </a:r>
          </a:p>
          <a:p>
            <a:pPr lvl="1"/>
            <a:r>
              <a:rPr lang="en-US" dirty="0" smtClean="0"/>
              <a:t>Example: You have an auto loan for your car.  The car is the collateral for the loan.  </a:t>
            </a:r>
          </a:p>
          <a:p>
            <a:pPr lvl="2"/>
            <a:r>
              <a:rPr lang="en-US" dirty="0" smtClean="0"/>
              <a:t>If you cannot make your loan payments, the lender may repossess the car.</a:t>
            </a:r>
            <a:endParaRPr lang="en-US" dirty="0"/>
          </a:p>
          <a:p>
            <a:pPr lvl="2"/>
            <a:endParaRPr lang="en-US" sz="1200" dirty="0"/>
          </a:p>
          <a:p>
            <a:pPr lvl="1"/>
            <a:r>
              <a:rPr lang="en-US" dirty="0" smtClean="0"/>
              <a:t>NOTE: Lenders do NOT want to repossess assets.  They want borrowers to be able to repay the loans in full.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 Payments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Lenders usually require the borrower to make a down payment</a:t>
            </a:r>
          </a:p>
          <a:p>
            <a:pPr lvl="1"/>
            <a:r>
              <a:rPr lang="en-US" dirty="0" smtClean="0"/>
              <a:t>Usually between 10-20% of the purchase price</a:t>
            </a:r>
          </a:p>
          <a:p>
            <a:pPr lvl="1"/>
            <a:endParaRPr lang="en-US" dirty="0"/>
          </a:p>
          <a:p>
            <a:r>
              <a:rPr lang="en-US" dirty="0" smtClean="0"/>
              <a:t>Example: You want to buy a $25,000 trailer.</a:t>
            </a:r>
          </a:p>
          <a:p>
            <a:pPr lvl="1"/>
            <a:r>
              <a:rPr lang="en-US" dirty="0" smtClean="0"/>
              <a:t>The lender requires a 20% down payment.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Down payment = $5,000  ($25,000 x 20%)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Loan Principal = Purchase Price – Down Payment</a:t>
            </a:r>
          </a:p>
          <a:p>
            <a:pPr marL="393192" lvl="1" indent="0">
              <a:buNone/>
            </a:pPr>
            <a:r>
              <a:rPr lang="en-US" dirty="0" smtClean="0"/>
              <a:t>	= $25,000 - $5,000 = $20,000 loan</a:t>
            </a:r>
          </a:p>
        </p:txBody>
      </p:sp>
    </p:spTree>
    <p:extLst>
      <p:ext uri="{BB962C8B-B14F-4D97-AF65-F5344CB8AC3E}">
        <p14:creationId xmlns:p14="http://schemas.microsoft.com/office/powerpoint/2010/main" val="1685507439"/>
      </p:ext>
    </p:extLst>
  </p:cSld>
  <p:clrMapOvr>
    <a:masterClrMapping/>
  </p:clrMapOvr>
</p:sld>
</file>

<file path=ppt/theme/theme1.xml><?xml version="1.0" encoding="utf-8"?>
<a:theme xmlns:a="http://schemas.openxmlformats.org/drawingml/2006/main" name="KC slide deck with ending slides 2023_Logo with TM">
  <a:themeElements>
    <a:clrScheme name="Custom 4">
      <a:dk1>
        <a:srgbClr val="5B8F22"/>
      </a:dk1>
      <a:lt1>
        <a:srgbClr val="FFFFFF"/>
      </a:lt1>
      <a:dk2>
        <a:srgbClr val="D1D4D3"/>
      </a:dk2>
      <a:lt2>
        <a:srgbClr val="FFFFFF"/>
      </a:lt2>
      <a:accent1>
        <a:srgbClr val="003359"/>
      </a:accent1>
      <a:accent2>
        <a:srgbClr val="757674"/>
      </a:accent2>
      <a:accent3>
        <a:srgbClr val="D1D4D3"/>
      </a:accent3>
      <a:accent4>
        <a:srgbClr val="5B8F22"/>
      </a:accent4>
      <a:accent5>
        <a:srgbClr val="D1D4D3"/>
      </a:accent5>
      <a:accent6>
        <a:srgbClr val="D1D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slide deck with ending slides 2023_Logo with TM</Template>
  <TotalTime>433</TotalTime>
  <Words>1484</Words>
  <Application>Microsoft Office PowerPoint</Application>
  <PresentationFormat>On-screen Show (4:3)</PresentationFormat>
  <Paragraphs>225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Franklin Gothic Book</vt:lpstr>
      <vt:lpstr>KC slide deck with ending slides 2023_Logo with TM</vt:lpstr>
      <vt:lpstr>Introduction to Loans</vt:lpstr>
      <vt:lpstr>What is a Loan?</vt:lpstr>
      <vt:lpstr>Why Do Businesses Use Loans</vt:lpstr>
      <vt:lpstr>Alternatives to Loans</vt:lpstr>
      <vt:lpstr>Leases</vt:lpstr>
      <vt:lpstr>Leases</vt:lpstr>
      <vt:lpstr>Terms</vt:lpstr>
      <vt:lpstr>Terms</vt:lpstr>
      <vt:lpstr>Down Payments</vt:lpstr>
      <vt:lpstr>Types of Loans</vt:lpstr>
      <vt:lpstr>Types of Loans</vt:lpstr>
      <vt:lpstr>Loan Applications</vt:lpstr>
      <vt:lpstr>Interest Payments</vt:lpstr>
      <vt:lpstr>Interest Calculation Example</vt:lpstr>
      <vt:lpstr>Loan Payments</vt:lpstr>
      <vt:lpstr>Components of a Loan Payment</vt:lpstr>
      <vt:lpstr>Calculating Annual Loan Payments</vt:lpstr>
      <vt:lpstr>Calculating Loan Payments</vt:lpstr>
      <vt:lpstr>Practice Using Table 3</vt:lpstr>
      <vt:lpstr>Practice Using Table 3</vt:lpstr>
      <vt:lpstr>Breaking Down a Loan Payment</vt:lpstr>
      <vt:lpstr>Monthly Loan Payments</vt:lpstr>
      <vt:lpstr>Monthly Loan Payments</vt:lpstr>
      <vt:lpstr>Using a Spreadsheet</vt:lpstr>
      <vt:lpstr>Using a Spreadsheet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Scyphers, Sarah</cp:lastModifiedBy>
  <cp:revision>18</cp:revision>
  <dcterms:created xsi:type="dcterms:W3CDTF">2015-07-23T13:30:04Z</dcterms:created>
  <dcterms:modified xsi:type="dcterms:W3CDTF">2023-05-30T18:14:22Z</dcterms:modified>
</cp:coreProperties>
</file>