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9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35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D8D0A-A9D8-48CE-8382-E2632AD99CB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97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43" y="5314883"/>
            <a:ext cx="4109292" cy="72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584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714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214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268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8" y="5267337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351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078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6684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349753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344602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E827-153A-45E8-A60A-FA6A23858D1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8703-D836-4977-A9F6-780F69E7DAC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06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34" y="467252"/>
            <a:ext cx="7200900" cy="7596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E827-153A-45E8-A60A-FA6A23858D1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8703-D836-4977-A9F6-780F69E7DAC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925034" y="1512916"/>
            <a:ext cx="7200900" cy="694557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03359"/>
                </a:solidFill>
              </a:defRPr>
            </a:lvl1pPr>
            <a:lvl2pPr marL="530352" indent="0">
              <a:buNone/>
              <a:defRPr baseline="0">
                <a:solidFill>
                  <a:srgbClr val="648C1A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925034" y="2510277"/>
            <a:ext cx="3335839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790094" y="2510277"/>
            <a:ext cx="3335840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210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097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46" y="5401492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716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345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914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CB64E827-153A-45E8-A60A-FA6A23858D1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74C8703-D836-4977-A9F6-780F69E7DAC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332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>
          <p15:clr>
            <a:srgbClr val="F26B43"/>
          </p15:clr>
        </p15:guide>
        <p15:guide id="12" orient="horz" pos="1440">
          <p15:clr>
            <a:srgbClr val="F26B43"/>
          </p15:clr>
        </p15:guide>
        <p15:guide id="13" orient="horz" pos="3696">
          <p15:clr>
            <a:srgbClr val="F26B43"/>
          </p15:clr>
        </p15:guide>
        <p15:guide id="14" orient="horz" pos="432">
          <p15:clr>
            <a:srgbClr val="F26B43"/>
          </p15:clr>
        </p15:guide>
        <p15:guide id="15" orient="horz" pos="1512">
          <p15:clr>
            <a:srgbClr val="F26B43"/>
          </p15:clr>
        </p15:guide>
        <p15:guide id="16" pos="5184">
          <p15:clr>
            <a:srgbClr val="F26B43"/>
          </p15:clr>
        </p15:guide>
        <p15:guide id="17" pos="702">
          <p15:clr>
            <a:srgbClr val="F26B43"/>
          </p15:clr>
        </p15:guide>
        <p15:guide id="18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Time Value of Money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86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Time Value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4 methods: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Time Value of Money tables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Excel spreadsheets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Financial calculators</a:t>
            </a:r>
          </a:p>
          <a:p>
            <a:pPr lvl="1"/>
            <a:r>
              <a:rPr lang="en-US" dirty="0" smtClean="0"/>
              <a:t>Time Value of Money formulas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We will focus on the tables and spreadsheets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824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Time Value Tables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as the annual loan payment table</a:t>
            </a:r>
          </a:p>
          <a:p>
            <a:endParaRPr lang="en-US" dirty="0"/>
          </a:p>
          <a:p>
            <a:r>
              <a:rPr lang="en-US" dirty="0" smtClean="0"/>
              <a:t>Look up the column with the interest rate</a:t>
            </a:r>
          </a:p>
          <a:p>
            <a:r>
              <a:rPr lang="en-US" dirty="0" smtClean="0"/>
              <a:t>Follow the column down to the row with the number of years</a:t>
            </a:r>
          </a:p>
          <a:p>
            <a:endParaRPr lang="en-US" dirty="0"/>
          </a:p>
          <a:p>
            <a:r>
              <a:rPr lang="en-US" dirty="0" smtClean="0"/>
              <a:t>Multiply that factor by the dollar amount of the investment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058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Value of a Lump Sum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Table 1</a:t>
            </a:r>
          </a:p>
          <a:p>
            <a:r>
              <a:rPr lang="en-US" dirty="0" smtClean="0"/>
              <a:t>Example: You invest $1,000 today in an account that earns 5%.  How much will you have in your account after 5 years?</a:t>
            </a:r>
          </a:p>
          <a:p>
            <a:endParaRPr lang="en-US" sz="1200" dirty="0"/>
          </a:p>
          <a:p>
            <a:r>
              <a:rPr lang="en-US" dirty="0" smtClean="0"/>
              <a:t>Factor for 5% for 5 years = 1.2763</a:t>
            </a:r>
          </a:p>
          <a:p>
            <a:endParaRPr lang="en-US" sz="1200" dirty="0"/>
          </a:p>
          <a:p>
            <a:pPr>
              <a:spcAft>
                <a:spcPts val="600"/>
              </a:spcAft>
            </a:pPr>
            <a:r>
              <a:rPr lang="en-US" dirty="0" smtClean="0"/>
              <a:t>FV = 1.2763 x $1,000 = </a:t>
            </a:r>
            <a:r>
              <a:rPr lang="en-US" u="sng" dirty="0" smtClean="0"/>
              <a:t>$1,276.30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Your $1,000 grew to almost $1,300 in 5 years!!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830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Value of a Lump Sum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you leave your money in the account for 40 years – you do Not add any more money.  How much will you have in your account after 5 years at a 5% return?</a:t>
            </a:r>
          </a:p>
          <a:p>
            <a:endParaRPr lang="en-US" sz="1100" dirty="0"/>
          </a:p>
          <a:p>
            <a:r>
              <a:rPr lang="en-US" dirty="0" smtClean="0"/>
              <a:t>Factor for 5% for 40 years = 7.0400</a:t>
            </a:r>
          </a:p>
          <a:p>
            <a:endParaRPr lang="en-US" sz="1400" dirty="0"/>
          </a:p>
          <a:p>
            <a:pPr>
              <a:spcAft>
                <a:spcPts val="1200"/>
              </a:spcAft>
            </a:pPr>
            <a:r>
              <a:rPr lang="en-US" dirty="0" smtClean="0"/>
              <a:t>FV = 7.0400 x $1,000 = </a:t>
            </a:r>
            <a:r>
              <a:rPr lang="en-US" u="sng" dirty="0" smtClean="0"/>
              <a:t>$7,040.00</a:t>
            </a:r>
            <a:endParaRPr lang="en-US" dirty="0" smtClean="0"/>
          </a:p>
          <a:p>
            <a:pPr lvl="1"/>
            <a:r>
              <a:rPr lang="en-US" dirty="0" smtClean="0"/>
              <a:t>Your initial investment of $1,000 grew to more than $7,000!!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53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Value of a Lump Sum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Use Table 2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PV is the “opposite” of FV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Example:  You want to have $10,000 available after 5 years for a down payment on some land.  How much do you need to invest today to reach this goal at a 6% return?</a:t>
            </a:r>
          </a:p>
          <a:p>
            <a:r>
              <a:rPr lang="en-US" dirty="0" smtClean="0"/>
              <a:t>Factor for 6% for 5 years = 0.7473</a:t>
            </a:r>
          </a:p>
          <a:p>
            <a:endParaRPr lang="en-US" sz="1400" dirty="0"/>
          </a:p>
          <a:p>
            <a:r>
              <a:rPr lang="en-US" dirty="0" smtClean="0"/>
              <a:t>PV = 0.7473 x $10,000 = </a:t>
            </a:r>
            <a:r>
              <a:rPr lang="en-US" u="sng" dirty="0" smtClean="0"/>
              <a:t>$7,473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987108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Value of a Lump Sum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From this example: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If you invest $7,473 today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It earns 6% each year (compound interest)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It will grow to $10,000 in 5 years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061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Value of an Annuity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676400"/>
            <a:ext cx="7200900" cy="3581400"/>
          </a:xfrm>
        </p:spPr>
        <p:txBody>
          <a:bodyPr/>
          <a:lstStyle/>
          <a:p>
            <a:r>
              <a:rPr lang="en-US" dirty="0" smtClean="0"/>
              <a:t>Use Table 6</a:t>
            </a:r>
          </a:p>
          <a:p>
            <a:r>
              <a:rPr lang="en-US" dirty="0" smtClean="0"/>
              <a:t>Example: You invest $1,000/</a:t>
            </a:r>
            <a:r>
              <a:rPr lang="en-US" dirty="0" err="1" smtClean="0"/>
              <a:t>yr</a:t>
            </a:r>
            <a:r>
              <a:rPr lang="en-US" dirty="0" smtClean="0"/>
              <a:t> for 30 years.  It earns 7% return.  How much will you have after 30 years?</a:t>
            </a:r>
          </a:p>
          <a:p>
            <a:pPr lvl="1"/>
            <a:r>
              <a:rPr lang="en-US" dirty="0" smtClean="0"/>
              <a:t>You might think somewhere around $30,000</a:t>
            </a:r>
          </a:p>
          <a:p>
            <a:pPr lvl="2"/>
            <a:r>
              <a:rPr lang="en-US" dirty="0" smtClean="0"/>
              <a:t>$1,000/</a:t>
            </a:r>
            <a:r>
              <a:rPr lang="en-US" dirty="0" err="1" smtClean="0"/>
              <a:t>yr</a:t>
            </a:r>
            <a:r>
              <a:rPr lang="en-US" dirty="0" smtClean="0"/>
              <a:t> x 30 </a:t>
            </a:r>
            <a:r>
              <a:rPr lang="en-US" dirty="0" err="1" smtClean="0"/>
              <a:t>yr</a:t>
            </a:r>
            <a:r>
              <a:rPr lang="en-US" dirty="0" smtClean="0"/>
              <a:t> = $30,000</a:t>
            </a:r>
          </a:p>
          <a:p>
            <a:r>
              <a:rPr lang="en-US" dirty="0" smtClean="0"/>
              <a:t>Factor for 7% for 30 years = 101.0730</a:t>
            </a:r>
          </a:p>
          <a:p>
            <a:endParaRPr lang="en-US" sz="1100" dirty="0"/>
          </a:p>
          <a:p>
            <a:pPr>
              <a:spcAft>
                <a:spcPts val="600"/>
              </a:spcAft>
            </a:pPr>
            <a:r>
              <a:rPr lang="en-US" dirty="0" smtClean="0"/>
              <a:t>FV = $101.0730 x $1,000/</a:t>
            </a:r>
            <a:r>
              <a:rPr lang="en-US" dirty="0" err="1" smtClean="0"/>
              <a:t>yr</a:t>
            </a:r>
            <a:r>
              <a:rPr lang="en-US" dirty="0" smtClean="0"/>
              <a:t> = </a:t>
            </a:r>
            <a:r>
              <a:rPr lang="en-US" u="sng" dirty="0" smtClean="0"/>
              <a:t>$101,073</a:t>
            </a:r>
          </a:p>
          <a:p>
            <a:pPr lvl="1"/>
            <a:r>
              <a:rPr lang="en-US" dirty="0" smtClean="0"/>
              <a:t>That’s a lot more than the $30,000 you invested!!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731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Using a Time Value Spreadsheet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Spreadsheets are great for analysis!</a:t>
            </a:r>
          </a:p>
          <a:p>
            <a:pPr lvl="1"/>
            <a:r>
              <a:rPr lang="en-US" dirty="0" smtClean="0"/>
              <a:t>You can change key factors to see the impact</a:t>
            </a:r>
          </a:p>
          <a:p>
            <a:pPr lvl="1"/>
            <a:endParaRPr lang="en-US" dirty="0"/>
          </a:p>
          <a:p>
            <a:r>
              <a:rPr lang="en-US" dirty="0" smtClean="0"/>
              <a:t>For Future Value calculations</a:t>
            </a:r>
          </a:p>
          <a:p>
            <a:pPr lvl="1"/>
            <a:r>
              <a:rPr lang="en-US" dirty="0" smtClean="0"/>
              <a:t>Click on the “FV Calculator” tab </a:t>
            </a:r>
          </a:p>
          <a:p>
            <a:pPr lvl="1"/>
            <a:r>
              <a:rPr lang="en-US" dirty="0" smtClean="0"/>
              <a:t>You can change any number with a blue font</a:t>
            </a:r>
          </a:p>
          <a:p>
            <a:pPr lvl="2"/>
            <a:r>
              <a:rPr lang="en-US" dirty="0" smtClean="0"/>
              <a:t>It will automatically recalculate the FV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51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Future Value Spreadsheet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1417638"/>
            <a:ext cx="7200900" cy="3581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Example: You want to invest $300/</a:t>
            </a:r>
            <a:r>
              <a:rPr lang="en-US" dirty="0" err="1" smtClean="0"/>
              <a:t>yr</a:t>
            </a:r>
            <a:r>
              <a:rPr lang="en-US" dirty="0" smtClean="0"/>
              <a:t> at 6%.  What will you have after 5 years?</a:t>
            </a:r>
          </a:p>
          <a:p>
            <a:endParaRPr lang="en-US" sz="1050" dirty="0"/>
          </a:p>
          <a:p>
            <a:pPr lvl="1"/>
            <a:r>
              <a:rPr lang="en-US" dirty="0" smtClean="0"/>
              <a:t>Number of Years 	Cell C3	Enter 5</a:t>
            </a:r>
          </a:p>
          <a:p>
            <a:pPr lvl="1"/>
            <a:r>
              <a:rPr lang="en-US" dirty="0" smtClean="0"/>
              <a:t>Annual Rate (%)	Cell C7	Enter 6</a:t>
            </a:r>
          </a:p>
          <a:p>
            <a:pPr lvl="1"/>
            <a:r>
              <a:rPr lang="en-US" dirty="0" smtClean="0"/>
              <a:t>Annuity			Cell C9	Enter 300</a:t>
            </a:r>
          </a:p>
          <a:p>
            <a:pPr lvl="1"/>
            <a:r>
              <a:rPr lang="en-US" dirty="0" smtClean="0"/>
              <a:t>Present Value		Cell C10	Enter 0</a:t>
            </a:r>
          </a:p>
          <a:p>
            <a:pPr lvl="1"/>
            <a:endParaRPr lang="en-US" sz="1100" dirty="0"/>
          </a:p>
          <a:p>
            <a:pPr lvl="1"/>
            <a:r>
              <a:rPr lang="en-US" dirty="0" smtClean="0"/>
              <a:t>FV = $1,792.60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What is your FV if you earn 10% instead of 6%?</a:t>
            </a:r>
          </a:p>
          <a:p>
            <a:pPr lvl="2"/>
            <a:r>
              <a:rPr lang="en-US" dirty="0" smtClean="0"/>
              <a:t>Simply change Cell C7 (Annual Rate) to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51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Value Spreadsheet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on the “PV Calculator” tab</a:t>
            </a:r>
          </a:p>
          <a:p>
            <a:r>
              <a:rPr lang="en-US" dirty="0" smtClean="0"/>
              <a:t>Use the same as the FV calculator</a:t>
            </a:r>
          </a:p>
          <a:p>
            <a:r>
              <a:rPr lang="en-US" dirty="0" smtClean="0"/>
              <a:t>Example: You want to have a future value of $40,000 after 10 years. How much do you need to invest today earning 7%?</a:t>
            </a:r>
          </a:p>
          <a:p>
            <a:pPr lvl="1"/>
            <a:r>
              <a:rPr lang="en-US" dirty="0" smtClean="0"/>
              <a:t>Years = 10</a:t>
            </a:r>
          </a:p>
          <a:p>
            <a:pPr lvl="1"/>
            <a:r>
              <a:rPr lang="en-US" dirty="0" smtClean="0"/>
              <a:t>Annual Rate = 7%</a:t>
            </a:r>
          </a:p>
          <a:p>
            <a:pPr lvl="1"/>
            <a:r>
              <a:rPr lang="en-US" dirty="0" smtClean="0"/>
              <a:t>Annuity = 0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FV (Lump Sum) = 40,000</a:t>
            </a:r>
          </a:p>
          <a:p>
            <a:pPr lvl="1"/>
            <a:r>
              <a:rPr lang="en-US" dirty="0" smtClean="0"/>
              <a:t>PV = $20,333.97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08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$10 Today vs. $10 Next Year?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Most people would rather have $10 today rather than waiting to be paid $10 next year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3 main reasons:</a:t>
            </a:r>
          </a:p>
          <a:p>
            <a:pPr lvl="1"/>
            <a:r>
              <a:rPr lang="en-US" dirty="0" smtClean="0"/>
              <a:t>Risk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You may not get paid in the future!</a:t>
            </a:r>
          </a:p>
          <a:p>
            <a:pPr lvl="1"/>
            <a:r>
              <a:rPr lang="en-US" dirty="0" smtClean="0"/>
              <a:t>Inflation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As prices increase, that $10 will buy less in the future</a:t>
            </a:r>
          </a:p>
          <a:p>
            <a:pPr lvl="1"/>
            <a:r>
              <a:rPr lang="en-US" dirty="0" smtClean="0"/>
              <a:t>Opportunities</a:t>
            </a:r>
          </a:p>
          <a:p>
            <a:pPr lvl="2"/>
            <a:r>
              <a:rPr lang="en-US" dirty="0" smtClean="0"/>
              <a:t>You can do something with that $10 today</a:t>
            </a:r>
          </a:p>
          <a:p>
            <a:pPr lvl="3"/>
            <a:r>
              <a:rPr lang="en-US" dirty="0" smtClean="0"/>
              <a:t>Save, pay down loans, invest, spend, donate,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926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in Mind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Lump sum = only investing 1 time</a:t>
            </a:r>
          </a:p>
          <a:p>
            <a:r>
              <a:rPr lang="en-US" dirty="0"/>
              <a:t>Annuity = several constant investments</a:t>
            </a:r>
          </a:p>
          <a:p>
            <a:r>
              <a:rPr lang="en-US" dirty="0" smtClean="0"/>
              <a:t>If you know the FV, solve for the PV</a:t>
            </a:r>
          </a:p>
          <a:p>
            <a:r>
              <a:rPr lang="en-US" dirty="0" smtClean="0"/>
              <a:t>If you know the PV, solve for the FV</a:t>
            </a:r>
          </a:p>
          <a:p>
            <a:endParaRPr lang="en-US" dirty="0" smtClean="0"/>
          </a:p>
          <a:p>
            <a:r>
              <a:rPr lang="en-US" dirty="0" smtClean="0"/>
              <a:t>If it helps, draw a timeline</a:t>
            </a:r>
          </a:p>
          <a:p>
            <a:pPr lvl="1"/>
            <a:r>
              <a:rPr lang="en-US" dirty="0" smtClean="0"/>
              <a:t>This can help you figure out what to </a:t>
            </a:r>
            <a:r>
              <a:rPr lang="en-US" smtClean="0"/>
              <a:t>solve for!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55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Value of Money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money in hand today is more valuable than waiting to maybe receive money in the future</a:t>
            </a:r>
          </a:p>
          <a:p>
            <a:pPr lvl="1"/>
            <a:r>
              <a:rPr lang="en-US" dirty="0" smtClean="0"/>
              <a:t>RIO (Risk, Inflation, Opportunities)</a:t>
            </a:r>
          </a:p>
          <a:p>
            <a:pPr lvl="1"/>
            <a:endParaRPr lang="en-US" dirty="0"/>
          </a:p>
          <a:p>
            <a:r>
              <a:rPr lang="en-US" dirty="0" smtClean="0"/>
              <a:t>This is  called the “time value of money”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Interest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752600"/>
            <a:ext cx="72009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Powerful financial tool!</a:t>
            </a:r>
          </a:p>
          <a:p>
            <a:r>
              <a:rPr lang="en-US" dirty="0" smtClean="0"/>
              <a:t>Compounding means:</a:t>
            </a:r>
          </a:p>
          <a:p>
            <a:pPr lvl="1"/>
            <a:r>
              <a:rPr lang="en-US" dirty="0" smtClean="0"/>
              <a:t>“Earning interest on top of interest”</a:t>
            </a:r>
          </a:p>
          <a:p>
            <a:pPr lvl="1"/>
            <a:r>
              <a:rPr lang="en-US" dirty="0" smtClean="0"/>
              <a:t>The interest you earn in period 1 will earn interest in period 2…</a:t>
            </a:r>
          </a:p>
          <a:p>
            <a:pPr lvl="1"/>
            <a:endParaRPr lang="en-US" dirty="0"/>
          </a:p>
          <a:p>
            <a:r>
              <a:rPr lang="en-US" dirty="0" smtClean="0"/>
              <a:t>Example:  You invest $1,000 today in an account that earns 10% annual return</a:t>
            </a:r>
          </a:p>
          <a:p>
            <a:endParaRPr lang="en-US" dirty="0"/>
          </a:p>
          <a:p>
            <a:pPr lvl="1"/>
            <a:r>
              <a:rPr lang="en-US" dirty="0" smtClean="0"/>
              <a:t>How much will you earn over the next 3 years?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7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Interest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Year 1:  $1,000 x 10% = $100 of interest </a:t>
            </a:r>
          </a:p>
          <a:p>
            <a:r>
              <a:rPr lang="en-US" dirty="0" smtClean="0"/>
              <a:t>Year 2: ($1,000 + $100) x 10% = $110 of interest</a:t>
            </a:r>
          </a:p>
          <a:p>
            <a:pPr lvl="1"/>
            <a:r>
              <a:rPr lang="en-US" dirty="0" smtClean="0"/>
              <a:t>Notice you earned $10 more dollars of interest in Year 2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The $100 of interest in Year 1 is treated as principal for the Year 2 calculation</a:t>
            </a:r>
            <a:endParaRPr lang="en-US" dirty="0"/>
          </a:p>
          <a:p>
            <a:r>
              <a:rPr lang="en-US" dirty="0" smtClean="0"/>
              <a:t>Year 3:  ($1,000 + $100 + $110) x 10% = $121 of interest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53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Interest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Year 1 = $100 earned</a:t>
            </a:r>
          </a:p>
          <a:p>
            <a:r>
              <a:rPr lang="en-US" dirty="0" smtClean="0"/>
              <a:t>Year 2 = $110 earned</a:t>
            </a:r>
          </a:p>
          <a:p>
            <a:r>
              <a:rPr lang="en-US" dirty="0" smtClean="0"/>
              <a:t>Year 3 = $121 earned</a:t>
            </a:r>
          </a:p>
          <a:p>
            <a:r>
              <a:rPr lang="en-US" dirty="0" smtClean="0"/>
              <a:t>Total interest earned = $331</a:t>
            </a:r>
          </a:p>
          <a:p>
            <a:endParaRPr lang="en-US" dirty="0"/>
          </a:p>
          <a:p>
            <a:r>
              <a:rPr lang="en-US" dirty="0" smtClean="0"/>
              <a:t>If you earned “simple interest” you would only earn $300 of interest</a:t>
            </a:r>
          </a:p>
          <a:p>
            <a:pPr lvl="1"/>
            <a:r>
              <a:rPr lang="en-US" dirty="0" smtClean="0"/>
              <a:t>$1,000 x 10% x 3 years = $300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1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600200"/>
            <a:ext cx="7200900" cy="3581400"/>
          </a:xfrm>
        </p:spPr>
        <p:txBody>
          <a:bodyPr/>
          <a:lstStyle/>
          <a:p>
            <a:r>
              <a:rPr lang="en-US" dirty="0" smtClean="0"/>
              <a:t>Lump Sum = a one-time investment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Ex. You invest $500 today and invest nothing else after that</a:t>
            </a:r>
          </a:p>
          <a:p>
            <a:r>
              <a:rPr lang="en-US" dirty="0" smtClean="0"/>
              <a:t>Annuity = stream of regular payments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Ex. Car loan payments – they are the same amount every month for a stated number of years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Future Value = what you will have in your account in the future</a:t>
            </a:r>
          </a:p>
          <a:p>
            <a:r>
              <a:rPr lang="en-US" dirty="0" smtClean="0"/>
              <a:t>Present Value = what something is worth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16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Time Value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 Value of a Lump Sum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Determines how much money an investment will be worth in the future if you invest money today</a:t>
            </a:r>
          </a:p>
          <a:p>
            <a:r>
              <a:rPr lang="en-US" dirty="0" smtClean="0"/>
              <a:t>Present Value of a Lump Sum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Determines how much you would rather have today instead of waiting to be paid (maybe) in the future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Also, it determines how much you need to invest today to reach a specific future value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01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Time Value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Future Value of an Annuity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Determines how much you will have in your account in the future if you invest regularly over time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Example: You invest $500/year into a retirement account that earns 8% return.  How much will you have in your account after 50 years?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3988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3">
      <a:dk1>
        <a:sysClr val="windowText" lastClr="000000"/>
      </a:dk1>
      <a:lt1>
        <a:sysClr val="window" lastClr="FFFFFF"/>
      </a:lt1>
      <a:dk2>
        <a:srgbClr val="648C1A"/>
      </a:dk2>
      <a:lt2>
        <a:srgbClr val="D1D3D3"/>
      </a:lt2>
      <a:accent1>
        <a:srgbClr val="648C1A"/>
      </a:accent1>
      <a:accent2>
        <a:srgbClr val="D1D3D3"/>
      </a:accent2>
      <a:accent3>
        <a:srgbClr val="003055"/>
      </a:accent3>
      <a:accent4>
        <a:srgbClr val="648C1A"/>
      </a:accent4>
      <a:accent5>
        <a:srgbClr val="D1D3D3"/>
      </a:accent5>
      <a:accent6>
        <a:srgbClr val="648C1A"/>
      </a:accent6>
      <a:hlink>
        <a:srgbClr val="003055"/>
      </a:hlink>
      <a:folHlink>
        <a:srgbClr val="00305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KC PPT slide template_Logo with TM</Template>
  <TotalTime>270</TotalTime>
  <Words>1156</Words>
  <Application>Microsoft Office PowerPoint</Application>
  <PresentationFormat>On-screen Show (4:3)</PresentationFormat>
  <Paragraphs>144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Calibri</vt:lpstr>
      <vt:lpstr>Franklin Gothic Book</vt:lpstr>
      <vt:lpstr>Crop</vt:lpstr>
      <vt:lpstr>Time Value of Money</vt:lpstr>
      <vt:lpstr>$10 Today vs. $10 Next Year?</vt:lpstr>
      <vt:lpstr>Time Value of Money</vt:lpstr>
      <vt:lpstr>Compound Interest</vt:lpstr>
      <vt:lpstr>Compound Interest</vt:lpstr>
      <vt:lpstr>Compound Interest</vt:lpstr>
      <vt:lpstr>Terms</vt:lpstr>
      <vt:lpstr>Types of Time Value Problems</vt:lpstr>
      <vt:lpstr>Types of Time Value Problems</vt:lpstr>
      <vt:lpstr>Solving Time Value Problems</vt:lpstr>
      <vt:lpstr>Using the Time Value Tables</vt:lpstr>
      <vt:lpstr>Future Value of a Lump Sum</vt:lpstr>
      <vt:lpstr>Future Value of a Lump Sum</vt:lpstr>
      <vt:lpstr>Present Value of a Lump Sum</vt:lpstr>
      <vt:lpstr>Present Value of a Lump Sum</vt:lpstr>
      <vt:lpstr>Future Value of an Annuity</vt:lpstr>
      <vt:lpstr>Using a Time Value Spreadsheet</vt:lpstr>
      <vt:lpstr>Future Value Spreadsheet</vt:lpstr>
      <vt:lpstr>Present Value Spreadsheet</vt:lpstr>
      <vt:lpstr>Keep in Mind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Value of Money</dc:title>
  <dc:creator>Alex</dc:creator>
  <cp:lastModifiedBy>Scyphers, Sarah</cp:lastModifiedBy>
  <cp:revision>13</cp:revision>
  <dcterms:created xsi:type="dcterms:W3CDTF">2015-08-06T14:08:18Z</dcterms:created>
  <dcterms:modified xsi:type="dcterms:W3CDTF">2023-05-30T18:24:25Z</dcterms:modified>
</cp:coreProperties>
</file>