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260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610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162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376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16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546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41CB-6362-4979-A6B5-961D8D88A7B1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B3979-99C4-47A2-8AF4-0A1FCFFA941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073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41CB-6362-4979-A6B5-961D8D88A7B1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B3979-99C4-47A2-8AF4-0A1FCFFA941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366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263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493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493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A51A41CB-6362-4979-A6B5-961D8D88A7B1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B8B3979-99C4-47A2-8AF4-0A1FCFFA94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322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6885" y="2057400"/>
            <a:ext cx="7084115" cy="110759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Financial Analysis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26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Profitability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Like to see:</a:t>
            </a:r>
          </a:p>
          <a:p>
            <a:pPr lvl="1"/>
            <a:r>
              <a:rPr lang="en-US" dirty="0" smtClean="0"/>
              <a:t>ROA &gt; 0% at a minimum</a:t>
            </a:r>
          </a:p>
          <a:p>
            <a:pPr lvl="1"/>
            <a:r>
              <a:rPr lang="en-US" dirty="0" smtClean="0"/>
              <a:t>ROA &gt; interest rate (APR) on your loans</a:t>
            </a:r>
          </a:p>
          <a:p>
            <a:pPr lvl="1"/>
            <a:r>
              <a:rPr lang="en-US" dirty="0" smtClean="0"/>
              <a:t>ROA &gt; 8% is strong</a:t>
            </a:r>
          </a:p>
          <a:p>
            <a:pPr lvl="1"/>
            <a:r>
              <a:rPr lang="en-US" dirty="0" smtClean="0"/>
              <a:t>Growing over time</a:t>
            </a:r>
          </a:p>
          <a:p>
            <a:pPr lvl="2"/>
            <a:r>
              <a:rPr lang="en-US" dirty="0" smtClean="0"/>
              <a:t>The higher, the more profitable your business</a:t>
            </a:r>
          </a:p>
          <a:p>
            <a:pPr lvl="1"/>
            <a:endParaRPr lang="en-US" sz="1200" dirty="0"/>
          </a:p>
          <a:p>
            <a:r>
              <a:rPr lang="en-US" dirty="0" smtClean="0"/>
              <a:t>Interpretation:</a:t>
            </a:r>
          </a:p>
          <a:p>
            <a:pPr lvl="1"/>
            <a:r>
              <a:rPr lang="en-US" dirty="0" smtClean="0"/>
              <a:t>An ROA of 10% means that you earned $0.10 of profit for every $1 of asset used in your business.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034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Efficiency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We’re just focusing on cost control here</a:t>
            </a:r>
          </a:p>
          <a:p>
            <a:r>
              <a:rPr lang="en-US" dirty="0" smtClean="0"/>
              <a:t>Use the Income Statement </a:t>
            </a:r>
          </a:p>
          <a:p>
            <a:r>
              <a:rPr lang="en-US" dirty="0" smtClean="0"/>
              <a:t>Operating Expense/Receipt Ratio </a:t>
            </a:r>
          </a:p>
          <a:p>
            <a:pPr lvl="1"/>
            <a:r>
              <a:rPr lang="en-US" sz="2000" dirty="0" smtClean="0"/>
              <a:t>Op. </a:t>
            </a:r>
            <a:r>
              <a:rPr lang="en-US" sz="2000" dirty="0" err="1" smtClean="0"/>
              <a:t>Exp</a:t>
            </a:r>
            <a:r>
              <a:rPr lang="en-US" sz="2000" dirty="0" smtClean="0"/>
              <a:t>/Rec = (Total Exp. – Int. – Dep.) / Total Revenue</a:t>
            </a:r>
          </a:p>
          <a:p>
            <a:pPr lvl="1"/>
            <a:endParaRPr lang="en-US" sz="1200" dirty="0"/>
          </a:p>
          <a:p>
            <a:r>
              <a:rPr lang="en-US" sz="2400" dirty="0" smtClean="0"/>
              <a:t>Like to see:</a:t>
            </a:r>
          </a:p>
          <a:p>
            <a:pPr lvl="1"/>
            <a:r>
              <a:rPr lang="en-US" sz="2000" dirty="0" smtClean="0"/>
              <a:t>Less than 75%</a:t>
            </a:r>
          </a:p>
          <a:p>
            <a:pPr lvl="1"/>
            <a:endParaRPr lang="en-US" sz="1200" dirty="0"/>
          </a:p>
          <a:p>
            <a:r>
              <a:rPr lang="en-US" sz="2400" dirty="0" smtClean="0"/>
              <a:t>Interpretation:</a:t>
            </a:r>
          </a:p>
          <a:p>
            <a:pPr lvl="1"/>
            <a:r>
              <a:rPr lang="en-US" sz="2000" dirty="0" smtClean="0"/>
              <a:t>A ratio of 75% means that the business spends $0.75 in expenses to generate $1 of revenue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469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your ratings for each area</a:t>
            </a:r>
          </a:p>
          <a:p>
            <a:r>
              <a:rPr lang="en-US" dirty="0" smtClean="0"/>
              <a:t>For the Floral Shop example: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737943"/>
              </p:ext>
            </p:extLst>
          </p:nvPr>
        </p:nvGraphicFramePr>
        <p:xfrm>
          <a:off x="1447800" y="2697480"/>
          <a:ext cx="6096000" cy="27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r>
                        <a:rPr lang="en-US" dirty="0" smtClean="0"/>
                        <a:t>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</a:t>
                      </a:r>
                      <a:r>
                        <a:rPr lang="en-US" baseline="0" dirty="0" smtClean="0"/>
                        <a:t> or Weakness?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Liquidity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Strong/Okay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Strength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Solvency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Poor/Okay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Weakness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Profitability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Poor/Okay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Weakness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Financial 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Poor/Okay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</a:t>
                      </a:r>
                      <a:r>
                        <a:rPr lang="en-US" baseline="0" dirty="0" smtClean="0"/>
                        <a:t> Weakness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885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the manager can see what areas need to be improved!</a:t>
            </a:r>
          </a:p>
          <a:p>
            <a:endParaRPr lang="en-US" sz="1400" dirty="0"/>
          </a:p>
          <a:p>
            <a:r>
              <a:rPr lang="en-US" dirty="0" smtClean="0"/>
              <a:t>Main ways to improve a business:</a:t>
            </a:r>
          </a:p>
          <a:p>
            <a:pPr lvl="1"/>
            <a:r>
              <a:rPr lang="en-US" dirty="0" smtClean="0"/>
              <a:t>Reduce the top 5 expenses</a:t>
            </a:r>
          </a:p>
          <a:p>
            <a:pPr lvl="2"/>
            <a:r>
              <a:rPr lang="en-US" dirty="0" smtClean="0"/>
              <a:t>Without hurting production</a:t>
            </a:r>
          </a:p>
          <a:p>
            <a:pPr lvl="1"/>
            <a:r>
              <a:rPr lang="en-US" dirty="0" smtClean="0"/>
              <a:t>Increase revenues</a:t>
            </a:r>
          </a:p>
          <a:p>
            <a:pPr lvl="2"/>
            <a:r>
              <a:rPr lang="en-US" dirty="0" smtClean="0"/>
              <a:t>More units produced &amp; sold</a:t>
            </a:r>
          </a:p>
          <a:p>
            <a:pPr lvl="2"/>
            <a:r>
              <a:rPr lang="en-US" dirty="0" smtClean="0"/>
              <a:t>Different price</a:t>
            </a:r>
          </a:p>
          <a:p>
            <a:pPr lvl="1"/>
            <a:r>
              <a:rPr lang="en-US" dirty="0" smtClean="0"/>
              <a:t>Get rid of unneeded or un-used assets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1639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manager must look at the financial and the production aspects of the business</a:t>
            </a:r>
          </a:p>
          <a:p>
            <a:pPr lvl="1"/>
            <a:r>
              <a:rPr lang="en-US" dirty="0" smtClean="0"/>
              <a:t>They are directly related!!</a:t>
            </a:r>
          </a:p>
          <a:p>
            <a:pPr lvl="1"/>
            <a:r>
              <a:rPr lang="en-US" dirty="0" smtClean="0"/>
              <a:t>Too often the financial aspects are ignored</a:t>
            </a:r>
          </a:p>
          <a:p>
            <a:pPr lvl="1"/>
            <a:endParaRPr lang="en-US" dirty="0"/>
          </a:p>
          <a:p>
            <a:r>
              <a:rPr lang="en-US" dirty="0" smtClean="0"/>
              <a:t>Lenders use this same analysis to review loan applications</a:t>
            </a:r>
          </a:p>
          <a:p>
            <a:pPr lvl="1"/>
            <a:r>
              <a:rPr lang="en-US" dirty="0" smtClean="0"/>
              <a:t>Managers should know their own strengths and weaknesses BEFORE meeting with </a:t>
            </a:r>
            <a:r>
              <a:rPr lang="en-US" smtClean="0"/>
              <a:t>the lender!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8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Financial Analysis?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Using financial tools: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Enterprise budgets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Balance sheets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Income statements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To identify a business’ strengths and weaknesses</a:t>
            </a:r>
          </a:p>
          <a:p>
            <a:pPr lvl="1"/>
            <a:r>
              <a:rPr lang="en-US" dirty="0" smtClean="0"/>
              <a:t>Helps the manager improve the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6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Necessary?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Financial Analysis: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Helps a manager take actions to improve the business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Identifies potential problems before they occur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Helps lenders analyze loan applications for strengths, weaknesses, and risks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Helps the manager understand the business more fully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1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Financial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 Analysis</a:t>
            </a:r>
          </a:p>
          <a:p>
            <a:pPr lvl="1"/>
            <a:r>
              <a:rPr lang="en-US" dirty="0" smtClean="0"/>
              <a:t>Use ratios and figures (net income, RAVC, etc.)</a:t>
            </a:r>
          </a:p>
          <a:p>
            <a:pPr lvl="1"/>
            <a:r>
              <a:rPr lang="en-US" dirty="0" smtClean="0"/>
              <a:t>Compare those ratios and figures to “benchmarks”</a:t>
            </a:r>
          </a:p>
          <a:p>
            <a:pPr lvl="2"/>
            <a:r>
              <a:rPr lang="en-US" dirty="0" smtClean="0"/>
              <a:t>Benchmarks are “goals” or “standards”</a:t>
            </a:r>
          </a:p>
          <a:p>
            <a:pPr lvl="2"/>
            <a:endParaRPr lang="en-US" dirty="0"/>
          </a:p>
          <a:p>
            <a:r>
              <a:rPr lang="en-US" dirty="0" smtClean="0"/>
              <a:t>Trend Analysis</a:t>
            </a:r>
          </a:p>
          <a:p>
            <a:pPr lvl="1"/>
            <a:r>
              <a:rPr lang="en-US" dirty="0" smtClean="0"/>
              <a:t>Look at changes in ratios and figures over time</a:t>
            </a:r>
          </a:p>
          <a:p>
            <a:pPr lvl="2"/>
            <a:r>
              <a:rPr lang="en-US" dirty="0" smtClean="0"/>
              <a:t>Are they improving or getting worse?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7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Areas of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Liquidity</a:t>
            </a:r>
          </a:p>
          <a:p>
            <a:pPr lvl="1"/>
            <a:r>
              <a:rPr lang="en-US" dirty="0" smtClean="0"/>
              <a:t>Having enough current assets to cover your current liabilities</a:t>
            </a:r>
          </a:p>
          <a:p>
            <a:r>
              <a:rPr lang="en-US" dirty="0" smtClean="0"/>
              <a:t>Solvency</a:t>
            </a:r>
          </a:p>
          <a:p>
            <a:pPr lvl="1"/>
            <a:r>
              <a:rPr lang="en-US" dirty="0" smtClean="0"/>
              <a:t>Having enough total assets to cover your total liabilities</a:t>
            </a:r>
          </a:p>
          <a:p>
            <a:r>
              <a:rPr lang="en-US" dirty="0" smtClean="0"/>
              <a:t>Profitability</a:t>
            </a:r>
          </a:p>
          <a:p>
            <a:pPr lvl="1"/>
            <a:r>
              <a:rPr lang="en-US" dirty="0" smtClean="0"/>
              <a:t>“Are we making money above our expenses?”</a:t>
            </a:r>
          </a:p>
          <a:p>
            <a:r>
              <a:rPr lang="en-US" dirty="0" smtClean="0"/>
              <a:t>Financial Efficiency</a:t>
            </a:r>
          </a:p>
          <a:p>
            <a:pPr lvl="1"/>
            <a:r>
              <a:rPr lang="en-US" dirty="0" smtClean="0"/>
              <a:t>How well are we controlling our costs?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90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Liquidity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/>
          </a:bodyPr>
          <a:lstStyle/>
          <a:p>
            <a:r>
              <a:rPr lang="en-US" dirty="0" smtClean="0"/>
              <a:t>Use the Balance Sheet</a:t>
            </a:r>
          </a:p>
          <a:p>
            <a:r>
              <a:rPr lang="en-US" dirty="0" smtClean="0"/>
              <a:t>Current Ratio is the main measure</a:t>
            </a:r>
          </a:p>
          <a:p>
            <a:pPr lvl="1"/>
            <a:r>
              <a:rPr lang="en-US" dirty="0" smtClean="0"/>
              <a:t>Current Ratio = Current Assets / Current Liabilities</a:t>
            </a:r>
          </a:p>
          <a:p>
            <a:r>
              <a:rPr lang="en-US" dirty="0" smtClean="0"/>
              <a:t>Like </a:t>
            </a:r>
            <a:r>
              <a:rPr lang="en-US" dirty="0" smtClean="0"/>
              <a:t>to see:</a:t>
            </a:r>
          </a:p>
          <a:p>
            <a:pPr lvl="1"/>
            <a:r>
              <a:rPr lang="en-US" dirty="0" smtClean="0"/>
              <a:t>A minimum ratio of 1.0</a:t>
            </a:r>
          </a:p>
          <a:p>
            <a:pPr lvl="1"/>
            <a:r>
              <a:rPr lang="en-US" dirty="0" smtClean="0"/>
              <a:t>Greater than 2.0 is strong</a:t>
            </a:r>
          </a:p>
          <a:p>
            <a:r>
              <a:rPr lang="en-US" dirty="0" smtClean="0"/>
              <a:t>Interpretation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Current Ratio of 2 means that you have $2 of current assets for every $1 of liabilities that are due within the next year (current liabilities)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759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Solvency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Balance Sheet</a:t>
            </a:r>
          </a:p>
          <a:p>
            <a:r>
              <a:rPr lang="en-US" dirty="0" smtClean="0"/>
              <a:t>Debt/Asset Ratio is the main measure</a:t>
            </a:r>
          </a:p>
          <a:p>
            <a:pPr lvl="1"/>
            <a:r>
              <a:rPr lang="en-US" dirty="0" smtClean="0"/>
              <a:t>Debt/Asset Ratio = Total Liabilities / Total Assets</a:t>
            </a:r>
          </a:p>
          <a:p>
            <a:pPr lvl="1"/>
            <a:endParaRPr lang="en-US" dirty="0"/>
          </a:p>
          <a:p>
            <a:r>
              <a:rPr lang="en-US" dirty="0" smtClean="0"/>
              <a:t>Like to see:</a:t>
            </a:r>
          </a:p>
          <a:p>
            <a:pPr lvl="1"/>
            <a:r>
              <a:rPr lang="en-US" dirty="0" smtClean="0"/>
              <a:t>Less than 40% for an existing business</a:t>
            </a:r>
          </a:p>
          <a:p>
            <a:pPr lvl="1"/>
            <a:r>
              <a:rPr lang="en-US" dirty="0" smtClean="0"/>
              <a:t>Less than 705 for a new or start-up business</a:t>
            </a:r>
          </a:p>
          <a:p>
            <a:pPr lvl="1"/>
            <a:r>
              <a:rPr lang="en-US" dirty="0" smtClean="0"/>
              <a:t>Decreasing over time</a:t>
            </a:r>
          </a:p>
          <a:p>
            <a:pPr lvl="2"/>
            <a:r>
              <a:rPr lang="en-US" dirty="0" smtClean="0"/>
              <a:t>The lower it is, the less risk you face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40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Solvency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Interpretation:</a:t>
            </a:r>
          </a:p>
          <a:p>
            <a:pPr lvl="1"/>
            <a:r>
              <a:rPr lang="en-US" dirty="0" smtClean="0"/>
              <a:t>A Debt/Asset Ratio of 40% shows that you owe your lenders 40% of the value of your assets</a:t>
            </a:r>
          </a:p>
          <a:p>
            <a:pPr lvl="2"/>
            <a:r>
              <a:rPr lang="en-US" dirty="0" smtClean="0"/>
              <a:t>Or – that you have paid for 60% of your assets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Another way to look at it:</a:t>
            </a:r>
          </a:p>
          <a:p>
            <a:pPr lvl="2"/>
            <a:r>
              <a:rPr lang="en-US" dirty="0" smtClean="0"/>
              <a:t>Your lenders “own” 40% of your assets</a:t>
            </a:r>
          </a:p>
          <a:p>
            <a:pPr lvl="2"/>
            <a:r>
              <a:rPr lang="en-US" dirty="0" smtClean="0"/>
              <a:t>You own 60% of your assets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303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Profitability Analysis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/>
          <a:lstStyle/>
          <a:p>
            <a:r>
              <a:rPr lang="en-US" dirty="0" smtClean="0"/>
              <a:t>Use the Income Statement or Enterprise Budget</a:t>
            </a:r>
          </a:p>
          <a:p>
            <a:pPr lvl="1"/>
            <a:r>
              <a:rPr lang="en-US" dirty="0" smtClean="0"/>
              <a:t>Gross Margin		or Return Above Variable Costs</a:t>
            </a:r>
          </a:p>
          <a:p>
            <a:pPr lvl="1"/>
            <a:r>
              <a:rPr lang="en-US" dirty="0" smtClean="0"/>
              <a:t>Net income         	or Return Above Total Costs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Also need the Balance Sheet</a:t>
            </a:r>
            <a:endParaRPr lang="en-US" dirty="0"/>
          </a:p>
          <a:p>
            <a:endParaRPr lang="en-US" sz="1050" dirty="0" smtClean="0"/>
          </a:p>
          <a:p>
            <a:r>
              <a:rPr lang="en-US" dirty="0" smtClean="0"/>
              <a:t>Main ratio is Rate of Return on Assets (ROA)</a:t>
            </a:r>
          </a:p>
          <a:p>
            <a:pPr lvl="1"/>
            <a:r>
              <a:rPr lang="en-US" dirty="0" smtClean="0"/>
              <a:t>ROA = (Net Income + Interest) / Total Assets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8864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334</TotalTime>
  <Words>667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Franklin Gothic Book</vt:lpstr>
      <vt:lpstr>Crop</vt:lpstr>
      <vt:lpstr>Financial Analysis</vt:lpstr>
      <vt:lpstr>What is Financial Analysis?</vt:lpstr>
      <vt:lpstr>Why is it Necessary?</vt:lpstr>
      <vt:lpstr>Types of Financial Analysis</vt:lpstr>
      <vt:lpstr>Main Areas of Analysis</vt:lpstr>
      <vt:lpstr>Liquidity Analysis</vt:lpstr>
      <vt:lpstr>Solvency Analysis</vt:lpstr>
      <vt:lpstr>Solvency Analysis</vt:lpstr>
      <vt:lpstr>Profitability Analysis</vt:lpstr>
      <vt:lpstr>Profitability Analysis</vt:lpstr>
      <vt:lpstr>Financial Efficiency Analysis</vt:lpstr>
      <vt:lpstr>Summary</vt:lpstr>
      <vt:lpstr>Summary</vt:lpstr>
      <vt:lpstr>Summary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lastModifiedBy>Scyphers, Sarah</cp:lastModifiedBy>
  <cp:revision>9</cp:revision>
  <dcterms:created xsi:type="dcterms:W3CDTF">2015-08-07T12:19:49Z</dcterms:created>
  <dcterms:modified xsi:type="dcterms:W3CDTF">2023-05-30T18:27:37Z</dcterms:modified>
</cp:coreProperties>
</file>