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9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D970E-8089-4C9C-99C4-7B8B1F24C3A7}"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54997-6CBC-4131-B8D1-C170D71C4B21}" type="slidenum">
              <a:rPr lang="en-US" smtClean="0"/>
              <a:t>‹#›</a:t>
            </a:fld>
            <a:endParaRPr lang="en-US"/>
          </a:p>
        </p:txBody>
      </p:sp>
    </p:spTree>
    <p:extLst>
      <p:ext uri="{BB962C8B-B14F-4D97-AF65-F5344CB8AC3E}">
        <p14:creationId xmlns:p14="http://schemas.microsoft.com/office/powerpoint/2010/main" val="278437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54997-6CBC-4131-B8D1-C170D71C4B21}" type="slidenum">
              <a:rPr lang="en-US" smtClean="0"/>
              <a:t>3</a:t>
            </a:fld>
            <a:endParaRPr lang="en-US"/>
          </a:p>
        </p:txBody>
      </p:sp>
    </p:spTree>
    <p:extLst>
      <p:ext uri="{BB962C8B-B14F-4D97-AF65-F5344CB8AC3E}">
        <p14:creationId xmlns:p14="http://schemas.microsoft.com/office/powerpoint/2010/main" val="3811693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166255" y="124690"/>
            <a:ext cx="11895511" cy="2344189"/>
          </a:xfrm>
        </p:spPr>
        <p:txBody>
          <a:bodyPr anchor="ctr"/>
          <a:lstStyle>
            <a:lvl1pPr algn="ctr">
              <a:lnSpc>
                <a:spcPts val="5500"/>
              </a:lnSpc>
              <a:defRPr sz="6000" b="1">
                <a:solidFill>
                  <a:srgbClr val="022F56"/>
                </a:solidFill>
                <a:latin typeface="+mn-lt"/>
              </a:defRPr>
            </a:lvl1pPr>
          </a:lstStyle>
          <a:p>
            <a:r>
              <a:rPr lang="en-US" dirty="0"/>
              <a:t>Click to Edit Cover Slide Header</a:t>
            </a:r>
          </a:p>
        </p:txBody>
      </p:sp>
    </p:spTree>
    <p:extLst>
      <p:ext uri="{BB962C8B-B14F-4D97-AF65-F5344CB8AC3E}">
        <p14:creationId xmlns:p14="http://schemas.microsoft.com/office/powerpoint/2010/main" val="220321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154739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367024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1787686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2596427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3140-9C2B-749B-6E42-6FA6FAF16D69}"/>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E07BA9E-859C-2E06-1470-9C93B6A52520}"/>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310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6ED41C-4326-817D-24EF-3FB1AC219338}"/>
              </a:ext>
            </a:extLst>
          </p:cNvPr>
          <p:cNvSpPr>
            <a:spLocks noGrp="1"/>
          </p:cNvSpPr>
          <p:nvPr>
            <p:ph type="title" hasCustomPrompt="1"/>
          </p:nvPr>
        </p:nvSpPr>
        <p:spPr>
          <a:xfrm>
            <a:off x="838200" y="564631"/>
            <a:ext cx="10515600" cy="1131166"/>
          </a:xfrm>
        </p:spPr>
        <p:txBody>
          <a:bodyPr anchor="t">
            <a:normAutofit/>
          </a:bodyPr>
          <a:lstStyle>
            <a:lvl1pPr>
              <a:lnSpc>
                <a:spcPts val="3800"/>
              </a:lnSpc>
              <a:defRPr sz="4000" b="1">
                <a:solidFill>
                  <a:srgbClr val="5D9732"/>
                </a:solidFill>
                <a:latin typeface="+mn-lt"/>
              </a:defRPr>
            </a:lvl1pPr>
          </a:lstStyle>
          <a:p>
            <a:r>
              <a:rPr lang="en-US" dirty="0"/>
              <a:t>Click to Edit Slide Header</a:t>
            </a:r>
          </a:p>
        </p:txBody>
      </p:sp>
    </p:spTree>
    <p:extLst>
      <p:ext uri="{BB962C8B-B14F-4D97-AF65-F5344CB8AC3E}">
        <p14:creationId xmlns:p14="http://schemas.microsoft.com/office/powerpoint/2010/main" val="4007931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21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898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55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2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26901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181231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278389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181090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112779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52667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Slid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306821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834CAF-A094-F901-304E-F2741A431321}"/>
              </a:ext>
            </a:extLst>
          </p:cNvPr>
          <p:cNvSpPr>
            <a:spLocks noGrp="1"/>
          </p:cNvSpPr>
          <p:nvPr>
            <p:ph type="title"/>
          </p:nvPr>
        </p:nvSpPr>
        <p:spPr>
          <a:xfrm>
            <a:off x="838200" y="365126"/>
            <a:ext cx="10515600" cy="10812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BB26FF6-8715-D8F7-5F64-6803BBC586AF}"/>
              </a:ext>
            </a:extLst>
          </p:cNvPr>
          <p:cNvSpPr>
            <a:spLocks noGrp="1"/>
          </p:cNvSpPr>
          <p:nvPr>
            <p:ph type="body" idx="1"/>
          </p:nvPr>
        </p:nvSpPr>
        <p:spPr>
          <a:xfrm>
            <a:off x="838200" y="1446416"/>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87901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latinLnBrk="0" hangingPunct="1">
        <a:lnSpc>
          <a:spcPts val="3800"/>
        </a:lnSpc>
        <a:spcBef>
          <a:spcPct val="0"/>
        </a:spcBef>
        <a:buNone/>
        <a:defRPr sz="4000" b="1" kern="1200">
          <a:solidFill>
            <a:srgbClr val="5D973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indeed.com/career-advice/finding-a-job/network-like-a-pro"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s://www.indeed.com/career-advice/interviewing/how-to-give-an-elevator-pitch-examples"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indeed.com/career-advice/interviewing/how-to-give-an-elevator-pitch-examples" TargetMode="External"/><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07677" y="3065706"/>
            <a:ext cx="8121161" cy="1655762"/>
          </a:xfrm>
        </p:spPr>
        <p:txBody>
          <a:bodyPr>
            <a:normAutofit/>
          </a:bodyPr>
          <a:lstStyle/>
          <a:p>
            <a:pPr algn="r"/>
            <a:r>
              <a:rPr lang="en-US" dirty="0">
                <a:solidFill>
                  <a:schemeClr val="accent1"/>
                </a:solidFill>
              </a:rPr>
              <a:t>“Networking is more about farming and less about hunting.”</a:t>
            </a:r>
          </a:p>
          <a:p>
            <a:pPr algn="r"/>
            <a:r>
              <a:rPr lang="en-US" dirty="0">
                <a:solidFill>
                  <a:schemeClr val="accent1"/>
                </a:solidFill>
              </a:rPr>
              <a:t>		-Ivan </a:t>
            </a:r>
            <a:r>
              <a:rPr lang="en-US" dirty="0" err="1">
                <a:solidFill>
                  <a:schemeClr val="accent1"/>
                </a:solidFill>
              </a:rPr>
              <a:t>Misner</a:t>
            </a:r>
            <a:r>
              <a:rPr lang="en-US" dirty="0">
                <a:solidFill>
                  <a:schemeClr val="accent1"/>
                </a:solidFill>
              </a:rPr>
              <a:t>, </a:t>
            </a:r>
            <a:endParaRPr lang="en-US" dirty="0" smtClean="0">
              <a:solidFill>
                <a:schemeClr val="accent1"/>
              </a:solidFill>
            </a:endParaRPr>
          </a:p>
          <a:p>
            <a:pPr algn="r"/>
            <a:r>
              <a:rPr lang="en-US" sz="1800" i="1" dirty="0">
                <a:solidFill>
                  <a:schemeClr val="accent1"/>
                </a:solidFill>
              </a:rPr>
              <a:t>F</a:t>
            </a:r>
            <a:r>
              <a:rPr lang="en-US" sz="1800" i="1" dirty="0" smtClean="0">
                <a:solidFill>
                  <a:schemeClr val="accent1"/>
                </a:solidFill>
              </a:rPr>
              <a:t>ounder and Chairman </a:t>
            </a:r>
            <a:r>
              <a:rPr lang="en-US" sz="1800" i="1" dirty="0">
                <a:solidFill>
                  <a:schemeClr val="accent1"/>
                </a:solidFill>
              </a:rPr>
              <a:t>of BNI</a:t>
            </a:r>
          </a:p>
          <a:p>
            <a:endParaRPr lang="en-US" dirty="0"/>
          </a:p>
        </p:txBody>
      </p:sp>
      <p:sp>
        <p:nvSpPr>
          <p:cNvPr id="3" name="Title 2"/>
          <p:cNvSpPr>
            <a:spLocks noGrp="1"/>
          </p:cNvSpPr>
          <p:nvPr>
            <p:ph type="title"/>
          </p:nvPr>
        </p:nvSpPr>
        <p:spPr>
          <a:xfrm>
            <a:off x="0" y="1514873"/>
            <a:ext cx="12192000" cy="1107592"/>
          </a:xfrm>
        </p:spPr>
        <p:txBody>
          <a:bodyPr>
            <a:normAutofit/>
          </a:bodyPr>
          <a:lstStyle/>
          <a:p>
            <a:pPr algn="ctr"/>
            <a:r>
              <a:rPr lang="en-US" sz="7300" dirty="0" smtClean="0">
                <a:latin typeface="Futura LT Pro Book" panose="020B0802020204020204" pitchFamily="34" charset="0"/>
              </a:rPr>
              <a:t>NETWORKING</a:t>
            </a:r>
            <a:r>
              <a:rPr lang="en-US" dirty="0" smtClean="0"/>
              <a:t> </a:t>
            </a:r>
            <a:endParaRPr lang="en-US" dirty="0"/>
          </a:p>
        </p:txBody>
      </p:sp>
    </p:spTree>
    <p:extLst>
      <p:ext uri="{BB962C8B-B14F-4D97-AF65-F5344CB8AC3E}">
        <p14:creationId xmlns:p14="http://schemas.microsoft.com/office/powerpoint/2010/main" val="3660217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networking?</a:t>
            </a:r>
            <a:endParaRPr lang="en-US" dirty="0"/>
          </a:p>
        </p:txBody>
      </p:sp>
      <p:sp>
        <p:nvSpPr>
          <p:cNvPr id="3" name="Content Placeholder 2"/>
          <p:cNvSpPr>
            <a:spLocks noGrp="1"/>
          </p:cNvSpPr>
          <p:nvPr>
            <p:ph idx="1"/>
          </p:nvPr>
        </p:nvSpPr>
        <p:spPr>
          <a:xfrm>
            <a:off x="1649641" y="2027849"/>
            <a:ext cx="8932985" cy="3124444"/>
          </a:xfrm>
        </p:spPr>
        <p:txBody>
          <a:bodyPr>
            <a:normAutofit/>
          </a:bodyPr>
          <a:lstStyle/>
          <a:p>
            <a:pPr marL="0" indent="0" algn="ctr">
              <a:buNone/>
            </a:pPr>
            <a:r>
              <a:rPr lang="en-US" sz="2800" dirty="0" smtClean="0">
                <a:solidFill>
                  <a:schemeClr val="accent1"/>
                </a:solidFill>
              </a:rPr>
              <a:t>Networking is a way to engage with other individuals in order to make connections that can be helpful for both you and the other person in the future. These connections can be used throughout life to help move forward in both business and personal interest. Making valuable connections can help you find your next job, hobby or friend! </a:t>
            </a:r>
            <a:endParaRPr lang="en-US" sz="2800" dirty="0">
              <a:solidFill>
                <a:schemeClr val="accent1"/>
              </a:solidFill>
            </a:endParaRPr>
          </a:p>
        </p:txBody>
      </p:sp>
    </p:spTree>
    <p:extLst>
      <p:ext uri="{BB962C8B-B14F-4D97-AF65-F5344CB8AC3E}">
        <p14:creationId xmlns:p14="http://schemas.microsoft.com/office/powerpoint/2010/main" val="1915336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7886"/>
            <a:ext cx="9445487" cy="1107592"/>
          </a:xfrm>
        </p:spPr>
        <p:txBody>
          <a:bodyPr>
            <a:normAutofit/>
          </a:bodyPr>
          <a:lstStyle/>
          <a:p>
            <a:r>
              <a:rPr lang="en-US" dirty="0" smtClean="0"/>
              <a:t>How to network successfully</a:t>
            </a:r>
            <a:endParaRPr lang="en-US" dirty="0"/>
          </a:p>
        </p:txBody>
      </p:sp>
      <p:sp>
        <p:nvSpPr>
          <p:cNvPr id="3" name="Content Placeholder 2"/>
          <p:cNvSpPr>
            <a:spLocks noGrp="1"/>
          </p:cNvSpPr>
          <p:nvPr>
            <p:ph idx="1"/>
          </p:nvPr>
        </p:nvSpPr>
        <p:spPr>
          <a:xfrm>
            <a:off x="755073" y="1096091"/>
            <a:ext cx="10515600" cy="4351338"/>
          </a:xfrm>
        </p:spPr>
        <p:txBody>
          <a:bodyPr>
            <a:normAutofit fontScale="92500" lnSpcReduction="20000"/>
          </a:bodyPr>
          <a:lstStyle/>
          <a:p>
            <a:pPr marL="457200" indent="-457200">
              <a:buFont typeface="+mj-lt"/>
              <a:buAutoNum type="arabicPeriod"/>
            </a:pPr>
            <a:r>
              <a:rPr lang="en-US" dirty="0">
                <a:solidFill>
                  <a:schemeClr val="accent1"/>
                </a:solidFill>
              </a:rPr>
              <a:t>Talk to new people at networking events.</a:t>
            </a:r>
          </a:p>
          <a:p>
            <a:pPr marL="457200" indent="-457200">
              <a:buFont typeface="+mj-lt"/>
              <a:buAutoNum type="arabicPeriod"/>
            </a:pPr>
            <a:r>
              <a:rPr lang="en-US" dirty="0">
                <a:solidFill>
                  <a:schemeClr val="accent1"/>
                </a:solidFill>
              </a:rPr>
              <a:t>Attend new events.</a:t>
            </a:r>
          </a:p>
          <a:p>
            <a:pPr marL="457200" indent="-457200">
              <a:buFont typeface="+mj-lt"/>
              <a:buAutoNum type="arabicPeriod"/>
            </a:pPr>
            <a:r>
              <a:rPr lang="en-US" dirty="0">
                <a:solidFill>
                  <a:schemeClr val="accent1"/>
                </a:solidFill>
              </a:rPr>
              <a:t>Create authentic relationships.</a:t>
            </a:r>
          </a:p>
          <a:p>
            <a:pPr marL="457200" indent="-457200">
              <a:buFont typeface="+mj-lt"/>
              <a:buAutoNum type="arabicPeriod"/>
            </a:pPr>
            <a:r>
              <a:rPr lang="en-US" dirty="0">
                <a:solidFill>
                  <a:schemeClr val="accent1"/>
                </a:solidFill>
              </a:rPr>
              <a:t>Bring a memorable business card.</a:t>
            </a:r>
          </a:p>
          <a:p>
            <a:pPr marL="457200" indent="-457200">
              <a:buFont typeface="+mj-lt"/>
              <a:buAutoNum type="arabicPeriod"/>
            </a:pPr>
            <a:r>
              <a:rPr lang="en-US" dirty="0">
                <a:solidFill>
                  <a:schemeClr val="accent1"/>
                </a:solidFill>
              </a:rPr>
              <a:t>Be confident.</a:t>
            </a:r>
          </a:p>
          <a:p>
            <a:pPr marL="457200" indent="-457200">
              <a:buFont typeface="+mj-lt"/>
              <a:buAutoNum type="arabicPeriod"/>
            </a:pPr>
            <a:r>
              <a:rPr lang="en-US" dirty="0">
                <a:solidFill>
                  <a:schemeClr val="accent1"/>
                </a:solidFill>
              </a:rPr>
              <a:t>Stay connected.</a:t>
            </a:r>
          </a:p>
          <a:p>
            <a:pPr marL="457200" indent="-457200">
              <a:buFont typeface="+mj-lt"/>
              <a:buAutoNum type="arabicPeriod"/>
            </a:pPr>
            <a:r>
              <a:rPr lang="en-US" dirty="0">
                <a:solidFill>
                  <a:schemeClr val="accent1"/>
                </a:solidFill>
              </a:rPr>
              <a:t>Help others in your network.</a:t>
            </a:r>
          </a:p>
          <a:p>
            <a:pPr marL="457200" indent="-457200">
              <a:buFont typeface="+mj-lt"/>
              <a:buAutoNum type="arabicPeriod"/>
            </a:pPr>
            <a:r>
              <a:rPr lang="en-US" dirty="0">
                <a:solidFill>
                  <a:schemeClr val="accent1"/>
                </a:solidFill>
              </a:rPr>
              <a:t>Revisit older connections</a:t>
            </a:r>
            <a:r>
              <a:rPr lang="en-US" dirty="0" smtClean="0">
                <a:solidFill>
                  <a:schemeClr val="accent1"/>
                </a:solidFill>
              </a:rPr>
              <a:t>.</a:t>
            </a:r>
            <a:endParaRPr lang="en-US" dirty="0">
              <a:solidFill>
                <a:schemeClr val="accent1"/>
              </a:solidFill>
            </a:endParaRPr>
          </a:p>
          <a:p>
            <a:pPr marL="457200" indent="-457200">
              <a:buFont typeface="+mj-lt"/>
              <a:buAutoNum type="arabicPeriod"/>
            </a:pPr>
            <a:r>
              <a:rPr lang="en-US" dirty="0">
                <a:solidFill>
                  <a:schemeClr val="accent1"/>
                </a:solidFill>
              </a:rPr>
              <a:t>Find new connections online.</a:t>
            </a:r>
          </a:p>
          <a:p>
            <a:pPr marL="457200" indent="-457200">
              <a:buFont typeface="+mj-lt"/>
              <a:buAutoNum type="arabicPeriod"/>
            </a:pPr>
            <a:r>
              <a:rPr lang="en-US" dirty="0">
                <a:solidFill>
                  <a:schemeClr val="accent1"/>
                </a:solidFill>
              </a:rPr>
              <a:t>Form your own networking group.</a:t>
            </a:r>
          </a:p>
          <a:p>
            <a:pPr marL="457200" indent="-457200">
              <a:buFont typeface="+mj-lt"/>
              <a:buAutoNum type="arabicPeriod"/>
            </a:pPr>
            <a:endParaRPr lang="en-US" dirty="0"/>
          </a:p>
        </p:txBody>
      </p:sp>
      <p:sp>
        <p:nvSpPr>
          <p:cNvPr id="4" name="TextBox 3"/>
          <p:cNvSpPr txBox="1"/>
          <p:nvPr/>
        </p:nvSpPr>
        <p:spPr>
          <a:xfrm>
            <a:off x="838200" y="6291262"/>
            <a:ext cx="8062546" cy="307777"/>
          </a:xfrm>
          <a:prstGeom prst="rect">
            <a:avLst/>
          </a:prstGeom>
          <a:noFill/>
        </p:spPr>
        <p:txBody>
          <a:bodyPr wrap="square" rtlCol="0">
            <a:spAutoFit/>
          </a:bodyPr>
          <a:lstStyle/>
          <a:p>
            <a:r>
              <a:rPr lang="en-US" sz="1400" dirty="0" smtClean="0">
                <a:solidFill>
                  <a:schemeClr val="accent1"/>
                </a:solidFill>
                <a:hlinkClick r:id="rId3"/>
              </a:rPr>
              <a:t>Source: https</a:t>
            </a:r>
            <a:r>
              <a:rPr lang="en-US" sz="1400" dirty="0">
                <a:solidFill>
                  <a:schemeClr val="accent1"/>
                </a:solidFill>
                <a:hlinkClick r:id="rId3"/>
              </a:rPr>
              <a:t>://www.indeed.com/career-advice/finding-a-job/network-like-a-pro</a:t>
            </a:r>
            <a:endParaRPr lang="en-US" sz="1400" dirty="0">
              <a:solidFill>
                <a:schemeClr val="accent1"/>
              </a:solidFill>
            </a:endParaRPr>
          </a:p>
        </p:txBody>
      </p:sp>
    </p:spTree>
    <p:extLst>
      <p:ext uri="{BB962C8B-B14F-4D97-AF65-F5344CB8AC3E}">
        <p14:creationId xmlns:p14="http://schemas.microsoft.com/office/powerpoint/2010/main" val="4259762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Elevator Pitch </a:t>
            </a:r>
            <a:endParaRPr lang="en-US" dirty="0"/>
          </a:p>
        </p:txBody>
      </p:sp>
      <p:sp>
        <p:nvSpPr>
          <p:cNvPr id="3" name="Content Placeholder 2"/>
          <p:cNvSpPr>
            <a:spLocks noGrp="1"/>
          </p:cNvSpPr>
          <p:nvPr>
            <p:ph idx="1"/>
          </p:nvPr>
        </p:nvSpPr>
        <p:spPr>
          <a:xfrm>
            <a:off x="838200" y="1208108"/>
            <a:ext cx="10515600" cy="4351338"/>
          </a:xfrm>
        </p:spPr>
        <p:txBody>
          <a:bodyPr/>
          <a:lstStyle/>
          <a:p>
            <a:pPr marL="0" indent="0">
              <a:buNone/>
            </a:pPr>
            <a:r>
              <a:rPr lang="en-US" dirty="0" smtClean="0"/>
              <a:t>What is an elevator pitch? </a:t>
            </a:r>
          </a:p>
          <a:p>
            <a:pPr lvl="1">
              <a:buFont typeface="Wingdings" panose="05000000000000000000" pitchFamily="2" charset="2"/>
              <a:buChar char="§"/>
            </a:pPr>
            <a:r>
              <a:rPr lang="en-US" dirty="0" smtClean="0"/>
              <a:t>An elevator pitch is a short summary of yourself and includes what you want others to know about yourself. </a:t>
            </a:r>
          </a:p>
          <a:p>
            <a:pPr lvl="1">
              <a:buFont typeface="Wingdings" panose="05000000000000000000" pitchFamily="2" charset="2"/>
              <a:buChar char="§"/>
            </a:pPr>
            <a:r>
              <a:rPr lang="en-US" dirty="0" smtClean="0"/>
              <a:t>They should be no longer than one minute. </a:t>
            </a:r>
            <a:endParaRPr lang="en-US" dirty="0"/>
          </a:p>
          <a:p>
            <a:pPr marL="0" lvl="0" indent="0">
              <a:buNone/>
            </a:pPr>
            <a:r>
              <a:rPr lang="en-US" dirty="0">
                <a:solidFill>
                  <a:srgbClr val="5B8F22"/>
                </a:solidFill>
              </a:rPr>
              <a:t>Why is having an elevator pitch important? </a:t>
            </a:r>
            <a:endParaRPr lang="en-US" dirty="0" smtClean="0">
              <a:solidFill>
                <a:srgbClr val="5B8F22"/>
              </a:solidFill>
            </a:endParaRPr>
          </a:p>
          <a:p>
            <a:pPr lvl="1">
              <a:buFont typeface="Wingdings" panose="05000000000000000000" pitchFamily="2" charset="2"/>
              <a:buChar char="§"/>
            </a:pPr>
            <a:r>
              <a:rPr lang="en-US" dirty="0" smtClean="0">
                <a:solidFill>
                  <a:srgbClr val="5B8F22"/>
                </a:solidFill>
              </a:rPr>
              <a:t>By using an elevator pitch prepared you are able to easily tell other about yourself, your interests, and how you are a great connection to have! </a:t>
            </a:r>
          </a:p>
          <a:p>
            <a:pPr lvl="1">
              <a:buFont typeface="Wingdings" panose="05000000000000000000" pitchFamily="2" charset="2"/>
              <a:buChar char="§"/>
            </a:pPr>
            <a:r>
              <a:rPr lang="en-US" dirty="0" smtClean="0">
                <a:solidFill>
                  <a:srgbClr val="5B8F22"/>
                </a:solidFill>
              </a:rPr>
              <a:t>This allows others to get to know you easily and form a connection that isn’t awkward or unorganized. </a:t>
            </a:r>
            <a:endParaRPr lang="en-US" dirty="0">
              <a:solidFill>
                <a:srgbClr val="5B8F22"/>
              </a:solidFill>
            </a:endParaRPr>
          </a:p>
          <a:p>
            <a:pPr lvl="1">
              <a:buFont typeface="Wingdings" panose="05000000000000000000" pitchFamily="2" charset="2"/>
              <a:buChar char="§"/>
            </a:pPr>
            <a:endParaRPr lang="en-US" dirty="0" smtClean="0"/>
          </a:p>
        </p:txBody>
      </p:sp>
      <p:sp>
        <p:nvSpPr>
          <p:cNvPr id="7" name="Rectangle 6"/>
          <p:cNvSpPr/>
          <p:nvPr/>
        </p:nvSpPr>
        <p:spPr>
          <a:xfrm>
            <a:off x="331177" y="6176963"/>
            <a:ext cx="9305192" cy="307777"/>
          </a:xfrm>
          <a:prstGeom prst="rect">
            <a:avLst/>
          </a:prstGeom>
        </p:spPr>
        <p:txBody>
          <a:bodyPr wrap="square">
            <a:spAutoFit/>
          </a:bodyPr>
          <a:lstStyle/>
          <a:p>
            <a:r>
              <a:rPr lang="en-US" sz="1400" dirty="0">
                <a:hlinkClick r:id="rId2"/>
              </a:rPr>
              <a:t>https://www.indeed.com/career-advice/interviewing/how-to-give-an-elevator-pitch-examples</a:t>
            </a:r>
            <a:endParaRPr lang="en-US" sz="1400" dirty="0"/>
          </a:p>
        </p:txBody>
      </p:sp>
    </p:spTree>
    <p:extLst>
      <p:ext uri="{BB962C8B-B14F-4D97-AF65-F5344CB8AC3E}">
        <p14:creationId xmlns:p14="http://schemas.microsoft.com/office/powerpoint/2010/main" val="649599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22" y="375133"/>
            <a:ext cx="9445487" cy="1107592"/>
          </a:xfrm>
        </p:spPr>
        <p:txBody>
          <a:bodyPr/>
          <a:lstStyle/>
          <a:p>
            <a:r>
              <a:rPr lang="en-US" dirty="0" smtClean="0"/>
              <a:t>Creating an elevator pitch</a:t>
            </a:r>
            <a:endParaRPr lang="en-US" dirty="0"/>
          </a:p>
        </p:txBody>
      </p:sp>
      <p:sp>
        <p:nvSpPr>
          <p:cNvPr id="3" name="Content Placeholder 2"/>
          <p:cNvSpPr>
            <a:spLocks noGrp="1"/>
          </p:cNvSpPr>
          <p:nvPr>
            <p:ph sz="half" idx="1"/>
          </p:nvPr>
        </p:nvSpPr>
        <p:spPr>
          <a:xfrm>
            <a:off x="5269524" y="2881422"/>
            <a:ext cx="5181600" cy="1990236"/>
          </a:xfrm>
        </p:spPr>
        <p:txBody>
          <a:bodyPr>
            <a:normAutofit fontScale="92500" lnSpcReduction="20000"/>
          </a:bodyPr>
          <a:lstStyle/>
          <a:p>
            <a:pPr marL="457200" indent="-457200">
              <a:buFont typeface="+mj-lt"/>
              <a:buAutoNum type="arabicPeriod"/>
            </a:pPr>
            <a:r>
              <a:rPr lang="en-US" dirty="0" smtClean="0"/>
              <a:t>Introduce yourself</a:t>
            </a:r>
          </a:p>
          <a:p>
            <a:pPr marL="457200" indent="-457200">
              <a:buFont typeface="+mj-lt"/>
              <a:buAutoNum type="arabicPeriod"/>
            </a:pPr>
            <a:r>
              <a:rPr lang="en-US" dirty="0" smtClean="0"/>
              <a:t>Provide a summary of what you do </a:t>
            </a:r>
          </a:p>
          <a:p>
            <a:pPr marL="457200" indent="-457200">
              <a:buFont typeface="+mj-lt"/>
              <a:buAutoNum type="arabicPeriod"/>
            </a:pPr>
            <a:r>
              <a:rPr lang="en-US" dirty="0" smtClean="0"/>
              <a:t>Explain what you want </a:t>
            </a:r>
          </a:p>
          <a:p>
            <a:pPr marL="457200" indent="-457200">
              <a:buFont typeface="+mj-lt"/>
              <a:buAutoNum type="arabicPeriod"/>
            </a:pPr>
            <a:r>
              <a:rPr lang="en-US" dirty="0" smtClean="0"/>
              <a:t>Finish with a call to action </a:t>
            </a:r>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5" name="Content Placeholder 4"/>
          <p:cNvPicPr>
            <a:picLocks noGrp="1" noChangeAspect="1"/>
          </p:cNvPicPr>
          <p:nvPr>
            <p:ph sz="half" idx="2"/>
          </p:nvPr>
        </p:nvPicPr>
        <p:blipFill>
          <a:blip r:embed="rId2"/>
          <a:stretch>
            <a:fillRect/>
          </a:stretch>
        </p:blipFill>
        <p:spPr>
          <a:xfrm>
            <a:off x="663422" y="1303555"/>
            <a:ext cx="4353948" cy="4351338"/>
          </a:xfrm>
          <a:prstGeom prst="rect">
            <a:avLst/>
          </a:prstGeom>
        </p:spPr>
      </p:pic>
      <p:sp>
        <p:nvSpPr>
          <p:cNvPr id="10" name="Rectangle 9"/>
          <p:cNvSpPr/>
          <p:nvPr/>
        </p:nvSpPr>
        <p:spPr>
          <a:xfrm>
            <a:off x="111368" y="6550223"/>
            <a:ext cx="8012723" cy="307777"/>
          </a:xfrm>
          <a:prstGeom prst="rect">
            <a:avLst/>
          </a:prstGeom>
        </p:spPr>
        <p:txBody>
          <a:bodyPr wrap="square">
            <a:spAutoFit/>
          </a:bodyPr>
          <a:lstStyle/>
          <a:p>
            <a:pPr lvl="0"/>
            <a:r>
              <a:rPr lang="en-US" sz="1400" dirty="0">
                <a:solidFill>
                  <a:srgbClr val="5B8F22"/>
                </a:solidFill>
                <a:hlinkClick r:id="rId3"/>
              </a:rPr>
              <a:t>https://www.indeed.com/career-advice/interviewing/how-to-give-an-elevator-pitch-examples</a:t>
            </a:r>
            <a:endParaRPr lang="en-US" sz="1400" dirty="0">
              <a:solidFill>
                <a:srgbClr val="5B8F22"/>
              </a:solidFill>
            </a:endParaRPr>
          </a:p>
        </p:txBody>
      </p:sp>
      <p:sp>
        <p:nvSpPr>
          <p:cNvPr id="4" name="Folded Corner 3"/>
          <p:cNvSpPr/>
          <p:nvPr/>
        </p:nvSpPr>
        <p:spPr>
          <a:xfrm>
            <a:off x="9400157" y="375133"/>
            <a:ext cx="2101933" cy="2078182"/>
          </a:xfrm>
          <a:prstGeom prst="foldedCorner">
            <a:avLst/>
          </a:prstGeom>
          <a:solidFill>
            <a:srgbClr val="5D9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n w="0"/>
              <a:solidFill>
                <a:schemeClr val="accent1">
                  <a:lumMod val="50000"/>
                </a:schemeClr>
              </a:solidFill>
              <a:effectLst>
                <a:outerShdw blurRad="38100" dist="25400" dir="5400000" algn="ctr" rotWithShape="0">
                  <a:srgbClr val="6E747A">
                    <a:alpha val="43000"/>
                  </a:srgbClr>
                </a:outerShdw>
              </a:effectLst>
            </a:endParaRPr>
          </a:p>
          <a:p>
            <a:pPr algn="ctr"/>
            <a:endParaRPr lang="en-US" dirty="0">
              <a:ln w="0"/>
              <a:solidFill>
                <a:schemeClr val="accent1">
                  <a:lumMod val="50000"/>
                </a:schemeClr>
              </a:solidFill>
              <a:effectLst>
                <a:outerShdw blurRad="38100" dist="25400" dir="5400000" algn="ctr" rotWithShape="0">
                  <a:srgbClr val="6E747A">
                    <a:alpha val="43000"/>
                  </a:srgbClr>
                </a:outerShdw>
              </a:effectLst>
            </a:endParaRPr>
          </a:p>
          <a:p>
            <a:pPr algn="ctr"/>
            <a:r>
              <a:rPr lang="en-US" dirty="0" smtClean="0">
                <a:ln w="0"/>
                <a:solidFill>
                  <a:schemeClr val="accent1">
                    <a:lumMod val="50000"/>
                  </a:schemeClr>
                </a:solidFill>
                <a:effectLst>
                  <a:outerShdw blurRad="38100" dist="25400" dir="5400000" algn="ctr" rotWithShape="0">
                    <a:srgbClr val="6E747A">
                      <a:alpha val="43000"/>
                    </a:srgbClr>
                  </a:outerShdw>
                </a:effectLst>
              </a:rPr>
              <a:t>Tips </a:t>
            </a:r>
            <a:r>
              <a:rPr lang="en-US" dirty="0">
                <a:ln w="0"/>
                <a:solidFill>
                  <a:schemeClr val="accent1">
                    <a:lumMod val="50000"/>
                  </a:schemeClr>
                </a:solidFill>
                <a:effectLst>
                  <a:outerShdw blurRad="38100" dist="25400" dir="5400000" algn="ctr" rotWithShape="0">
                    <a:srgbClr val="6E747A">
                      <a:alpha val="43000"/>
                    </a:srgbClr>
                  </a:outerShdw>
                </a:effectLst>
              </a:rPr>
              <a:t>and Tricks</a:t>
            </a:r>
          </a:p>
          <a:p>
            <a:pPr algn="ctr"/>
            <a:endParaRPr lang="en-US" sz="900" dirty="0">
              <a:ln w="0"/>
              <a:solidFill>
                <a:schemeClr val="accent1">
                  <a:lumMod val="50000"/>
                </a:schemeClr>
              </a:solidFill>
              <a:effectLst>
                <a:outerShdw blurRad="38100" dist="25400" dir="5400000" algn="ctr" rotWithShape="0">
                  <a:srgbClr val="6E747A">
                    <a:alpha val="43000"/>
                  </a:srgbClr>
                </a:outerShdw>
              </a:effectLst>
            </a:endParaRPr>
          </a:p>
          <a:p>
            <a:pPr marL="285750" indent="-285750" algn="ctr">
              <a:buFont typeface="Wingdings" panose="05000000000000000000" pitchFamily="2" charset="2"/>
              <a:buChar char="ü"/>
            </a:pPr>
            <a:r>
              <a:rPr lang="en-US" dirty="0">
                <a:ln w="0"/>
                <a:solidFill>
                  <a:schemeClr val="accent1">
                    <a:lumMod val="50000"/>
                  </a:schemeClr>
                </a:solidFill>
                <a:effectLst>
                  <a:outerShdw blurRad="38100" dist="25400" dir="5400000" algn="ctr" rotWithShape="0">
                    <a:srgbClr val="6E747A">
                      <a:alpha val="43000"/>
                    </a:srgbClr>
                  </a:outerShdw>
                </a:effectLst>
              </a:rPr>
              <a:t>Speak naturally </a:t>
            </a:r>
          </a:p>
          <a:p>
            <a:pPr marL="285750" indent="-285750" algn="ctr">
              <a:buFont typeface="Wingdings" panose="05000000000000000000" pitchFamily="2" charset="2"/>
              <a:buChar char="ü"/>
            </a:pPr>
            <a:r>
              <a:rPr lang="en-US" dirty="0">
                <a:ln w="0"/>
                <a:solidFill>
                  <a:schemeClr val="accent1">
                    <a:lumMod val="50000"/>
                  </a:schemeClr>
                </a:solidFill>
                <a:effectLst>
                  <a:outerShdw blurRad="38100" dist="25400" dir="5400000" algn="ctr" rotWithShape="0">
                    <a:srgbClr val="6E747A">
                      <a:alpha val="43000"/>
                    </a:srgbClr>
                  </a:outerShdw>
                </a:effectLst>
              </a:rPr>
              <a:t>Slow down when you speak </a:t>
            </a:r>
          </a:p>
          <a:p>
            <a:pPr marL="285750" indent="-285750" algn="ctr">
              <a:buFont typeface="Wingdings" panose="05000000000000000000" pitchFamily="2" charset="2"/>
              <a:buChar char="ü"/>
            </a:pPr>
            <a:r>
              <a:rPr lang="en-US" dirty="0">
                <a:ln w="0"/>
                <a:solidFill>
                  <a:schemeClr val="accent1">
                    <a:lumMod val="50000"/>
                  </a:schemeClr>
                </a:solidFill>
                <a:effectLst>
                  <a:outerShdw blurRad="38100" dist="25400" dir="5400000" algn="ctr" rotWithShape="0">
                    <a:srgbClr val="6E747A">
                      <a:alpha val="43000"/>
                    </a:srgbClr>
                  </a:outerShdw>
                </a:effectLst>
              </a:rPr>
              <a:t>Be confident!</a:t>
            </a:r>
          </a:p>
          <a:p>
            <a:pPr algn="ctr"/>
            <a:endParaRPr lang="en-US" dirty="0"/>
          </a:p>
        </p:txBody>
      </p:sp>
    </p:spTree>
    <p:extLst>
      <p:ext uri="{BB962C8B-B14F-4D97-AF65-F5344CB8AC3E}">
        <p14:creationId xmlns:p14="http://schemas.microsoft.com/office/powerpoint/2010/main" val="845333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Practice writing your own! </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81684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035" y="3054961"/>
            <a:ext cx="10515600" cy="1500187"/>
          </a:xfrm>
        </p:spPr>
        <p:txBody>
          <a:bodyPr>
            <a:normAutofit fontScale="90000"/>
          </a:bodyPr>
          <a:lstStyle/>
          <a:p>
            <a:pPr algn="ctr"/>
            <a:r>
              <a:rPr lang="en-US" dirty="0" smtClean="0"/>
              <a:t>Grab an “ask me” card and use  your elevator pitch to practice your networking skills! </a:t>
            </a:r>
            <a:endParaRPr lang="en-US" dirty="0"/>
          </a:p>
        </p:txBody>
      </p:sp>
    </p:spTree>
    <p:extLst>
      <p:ext uri="{BB962C8B-B14F-4D97-AF65-F5344CB8AC3E}">
        <p14:creationId xmlns:p14="http://schemas.microsoft.com/office/powerpoint/2010/main" val="3206498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Knowledge Cen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Center PowerPoint Template.potx" id="{07ADAD88-B1C1-4EE6-9317-4132933FAFE1}" vid="{7B08C8C7-F481-4CFF-BFCD-3D210005D8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Knowledge Center PowerPoint Template_Darren</Template>
  <TotalTime>391</TotalTime>
  <Words>306</Words>
  <Application>Microsoft Office PowerPoint</Application>
  <PresentationFormat>Widescreen</PresentationFormat>
  <Paragraphs>42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Futura LT Pro Book</vt:lpstr>
      <vt:lpstr>Wingdings</vt:lpstr>
      <vt:lpstr>Knowledge Center Theme</vt:lpstr>
      <vt:lpstr>NETWORKING </vt:lpstr>
      <vt:lpstr>What is networking?</vt:lpstr>
      <vt:lpstr>How to network successfully</vt:lpstr>
      <vt:lpstr>Elevator Pitch </vt:lpstr>
      <vt:lpstr>Creating an elevator pitch</vt:lpstr>
      <vt:lpstr>Practice writing your own! </vt:lpstr>
      <vt:lpstr>Grab an “ask me” card and use  your elevator pitch to practice your networking skills!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dc:title>
  <dc:creator>Ward, Ivy</dc:creator>
  <cp:lastModifiedBy>Ward, Ivy</cp:lastModifiedBy>
  <cp:revision>18</cp:revision>
  <dcterms:created xsi:type="dcterms:W3CDTF">2022-06-09T13:54:33Z</dcterms:created>
  <dcterms:modified xsi:type="dcterms:W3CDTF">2022-09-21T15:37:42Z</dcterms:modified>
</cp:coreProperties>
</file>