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9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229955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4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3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80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7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326809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14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8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15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95758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82599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86075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16093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5099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9592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32753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256" y="1759353"/>
            <a:ext cx="9445487" cy="110759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Futura LT Pro Book" panose="020B0802020204020204" pitchFamily="34" charset="0"/>
              </a:rPr>
              <a:t>NONVERBAL </a:t>
            </a:r>
            <a:br>
              <a:rPr lang="en-US" sz="6600" dirty="0" smtClean="0">
                <a:latin typeface="Futura LT Pro Book" panose="020B0802020204020204" pitchFamily="34" charset="0"/>
              </a:rPr>
            </a:br>
            <a:r>
              <a:rPr lang="en-US" sz="6600" dirty="0">
                <a:latin typeface="Futura LT Pro Book" panose="020B0802020204020204" pitchFamily="34" charset="0"/>
              </a:rPr>
              <a:t/>
            </a:r>
            <a:br>
              <a:rPr lang="en-US" sz="6600" dirty="0">
                <a:latin typeface="Futura LT Pro Book" panose="020B0802020204020204" pitchFamily="34" charset="0"/>
              </a:rPr>
            </a:br>
            <a:r>
              <a:rPr lang="en-US" sz="6600" dirty="0" smtClean="0">
                <a:latin typeface="Futura LT Pro Book" panose="020B0802020204020204" pitchFamily="34" charset="0"/>
              </a:rPr>
              <a:t>COMMUNICATION </a:t>
            </a:r>
            <a:endParaRPr lang="en-US" sz="6600" dirty="0"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ptional </a:t>
            </a:r>
            <a:r>
              <a:rPr lang="en-US" dirty="0"/>
              <a:t>vocal effects (such as tone of voice) that accompany or modify the phonemes of an utterance and that may communicate </a:t>
            </a:r>
            <a:r>
              <a:rPr lang="en-US" dirty="0" smtClean="0"/>
              <a:t>meaning</a:t>
            </a:r>
          </a:p>
          <a:p>
            <a:pPr lvl="1"/>
            <a:r>
              <a:rPr lang="en-US" dirty="0" smtClean="0"/>
              <a:t>Talking quickly and high pitched could mean excited </a:t>
            </a:r>
          </a:p>
          <a:p>
            <a:pPr lvl="1"/>
            <a:r>
              <a:rPr lang="en-US" dirty="0" smtClean="0"/>
              <a:t>Quiet could mean shy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0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Expressions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common form of nonverbal communication </a:t>
            </a:r>
          </a:p>
          <a:p>
            <a:pPr lvl="1"/>
            <a:r>
              <a:rPr lang="en-US" dirty="0" smtClean="0"/>
              <a:t>Open eyes wide when surprised </a:t>
            </a:r>
          </a:p>
          <a:p>
            <a:pPr lvl="1"/>
            <a:r>
              <a:rPr lang="en-US" dirty="0" smtClean="0"/>
              <a:t>Smile means happy </a:t>
            </a:r>
          </a:p>
          <a:p>
            <a:endParaRPr lang="en-US" dirty="0"/>
          </a:p>
        </p:txBody>
      </p:sp>
      <p:pic>
        <p:nvPicPr>
          <p:cNvPr id="5" name="Content Placeholder 4" descr="Facial expressions are key to first impressions. What does that mean ..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05" y="2293945"/>
            <a:ext cx="4152882" cy="2770424"/>
          </a:xfrm>
        </p:spPr>
      </p:pic>
    </p:spTree>
    <p:extLst>
      <p:ext uri="{BB962C8B-B14F-4D97-AF65-F5344CB8AC3E}">
        <p14:creationId xmlns:p14="http://schemas.microsoft.com/office/powerpoint/2010/main" val="379860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Contact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dirty="0"/>
              <a:t>visual contact with another person's eyes</a:t>
            </a:r>
          </a:p>
          <a:p>
            <a:pPr lvl="1"/>
            <a:r>
              <a:rPr lang="en-US" dirty="0" smtClean="0"/>
              <a:t>Looking away or at the ground could mean disinterest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White Goats | Free Stock Photo | LibreShot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65" y="2186279"/>
            <a:ext cx="5181600" cy="3453050"/>
          </a:xfrm>
        </p:spPr>
      </p:pic>
    </p:spTree>
    <p:extLst>
      <p:ext uri="{BB962C8B-B14F-4D97-AF65-F5344CB8AC3E}">
        <p14:creationId xmlns:p14="http://schemas.microsoft.com/office/powerpoint/2010/main" val="26331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handle or feel gently usually with the intent to understand or </a:t>
            </a:r>
            <a:r>
              <a:rPr lang="en-US" dirty="0" smtClean="0"/>
              <a:t>appreciate</a:t>
            </a:r>
          </a:p>
          <a:p>
            <a:pPr lvl="1"/>
            <a:r>
              <a:rPr lang="en-US" dirty="0" smtClean="0"/>
              <a:t>Putting hand on a friends shoulder to show comfort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Should be used sparingly and only when the other person is receptive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5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it a 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8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nonverbal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few minutes to write down anything that you think related to nonverbal communication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3251" y="3405797"/>
            <a:ext cx="10515600" cy="2202963"/>
          </a:xfrm>
        </p:spPr>
        <p:txBody>
          <a:bodyPr/>
          <a:lstStyle/>
          <a:p>
            <a:r>
              <a:rPr lang="en-US" dirty="0" smtClean="0"/>
              <a:t>Nonverbal communication relies on physical movement, tone, and interpretation </a:t>
            </a:r>
            <a:endParaRPr lang="en-US" dirty="0"/>
          </a:p>
        </p:txBody>
      </p:sp>
      <p:sp>
        <p:nvSpPr>
          <p:cNvPr id="2" name="Folded Corner 1"/>
          <p:cNvSpPr/>
          <p:nvPr/>
        </p:nvSpPr>
        <p:spPr>
          <a:xfrm>
            <a:off x="8518154" y="1175657"/>
            <a:ext cx="2600697" cy="2125683"/>
          </a:xfrm>
          <a:prstGeom prst="foldedCorner">
            <a:avLst/>
          </a:prstGeom>
          <a:solidFill>
            <a:srgbClr val="5D97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It </a:t>
            </a:r>
            <a:r>
              <a:rPr lang="en-US" sz="2800" dirty="0"/>
              <a:t>isn’t what you said, it’s how you said </a:t>
            </a:r>
            <a:r>
              <a:rPr lang="en-US" sz="2800" dirty="0" smtClean="0"/>
              <a:t>it.</a:t>
            </a:r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nonverbal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Body language </a:t>
            </a:r>
          </a:p>
          <a:p>
            <a:r>
              <a:rPr lang="en-US" dirty="0" smtClean="0"/>
              <a:t>Movement </a:t>
            </a:r>
          </a:p>
          <a:p>
            <a:r>
              <a:rPr lang="en-US" dirty="0" smtClean="0"/>
              <a:t>Posture </a:t>
            </a:r>
          </a:p>
          <a:p>
            <a:r>
              <a:rPr lang="en-US" dirty="0" smtClean="0"/>
              <a:t>Gestures </a:t>
            </a:r>
          </a:p>
          <a:p>
            <a:r>
              <a:rPr lang="en-US" dirty="0" smtClean="0"/>
              <a:t>Space </a:t>
            </a:r>
          </a:p>
          <a:p>
            <a:r>
              <a:rPr lang="en-US" dirty="0" smtClean="0"/>
              <a:t>Paralanguage </a:t>
            </a:r>
          </a:p>
          <a:p>
            <a:r>
              <a:rPr lang="en-US" dirty="0" smtClean="0"/>
              <a:t>Facial expressions</a:t>
            </a:r>
          </a:p>
          <a:p>
            <a:r>
              <a:rPr lang="en-US" dirty="0" smtClean="0"/>
              <a:t>Eye contact </a:t>
            </a:r>
          </a:p>
          <a:p>
            <a:r>
              <a:rPr lang="en-US" dirty="0" smtClean="0"/>
              <a:t>Touch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language </a:t>
            </a:r>
            <a:endParaRPr lang="en-US" dirty="0"/>
          </a:p>
        </p:txBody>
      </p:sp>
      <p:pic>
        <p:nvPicPr>
          <p:cNvPr id="6" name="Content Placeholder 5" descr="Free stock photo of adult, arms crossed, bow tie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46" y="1534502"/>
            <a:ext cx="5181600" cy="34555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5993" y="2027847"/>
            <a:ext cx="5181600" cy="4351338"/>
          </a:xfrm>
        </p:spPr>
        <p:txBody>
          <a:bodyPr/>
          <a:lstStyle/>
          <a:p>
            <a:r>
              <a:rPr lang="en-US" b="1" dirty="0"/>
              <a:t> 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gestures, movements, and mannerisms by which a person or animal communicates with </a:t>
            </a:r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Arms crossed could mean angry or nervous </a:t>
            </a:r>
          </a:p>
          <a:p>
            <a:pPr lvl="1"/>
            <a:r>
              <a:rPr lang="en-US" dirty="0" smtClean="0"/>
              <a:t>Head down could mean shy or sad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8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act or process of </a:t>
            </a:r>
            <a:r>
              <a:rPr lang="en-US" dirty="0" smtClean="0"/>
              <a:t>moving</a:t>
            </a:r>
          </a:p>
          <a:p>
            <a:pPr lvl="1"/>
            <a:r>
              <a:rPr lang="en-US" dirty="0" smtClean="0"/>
              <a:t>Fidgeting in a meeting could mean you are bored </a:t>
            </a:r>
            <a:endParaRPr lang="en-US" dirty="0"/>
          </a:p>
        </p:txBody>
      </p:sp>
      <p:pic>
        <p:nvPicPr>
          <p:cNvPr id="5" name="Content Placeholder 4" descr="A Group Of People Discussing In A Business Meeting · Free Stock Vide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7601"/>
            <a:ext cx="5181600" cy="2707386"/>
          </a:xfrm>
        </p:spPr>
      </p:pic>
    </p:spTree>
    <p:extLst>
      <p:ext uri="{BB962C8B-B14F-4D97-AF65-F5344CB8AC3E}">
        <p14:creationId xmlns:p14="http://schemas.microsoft.com/office/powerpoint/2010/main" val="188134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position or bearing of the body whether characteristic or assumed for a special </a:t>
            </a:r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Someone may sit up straight with their shoulders back to convey being attentive</a:t>
            </a:r>
            <a:endParaRPr lang="en-US" dirty="0"/>
          </a:p>
        </p:txBody>
      </p:sp>
      <p:pic>
        <p:nvPicPr>
          <p:cNvPr id="4" name="Content Placeholder 3" descr="Office Professional 2019 disponibile nel Microsoft Store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49"/>
          </a:xfrm>
        </p:spPr>
      </p:pic>
    </p:spTree>
    <p:extLst>
      <p:ext uri="{BB962C8B-B14F-4D97-AF65-F5344CB8AC3E}">
        <p14:creationId xmlns:p14="http://schemas.microsoft.com/office/powerpoint/2010/main" val="93846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dirty="0"/>
              <a:t>a movement usually of the body or limbs that expresses or emphasizes an idea, sentiment, or </a:t>
            </a:r>
            <a:r>
              <a:rPr lang="en-US" dirty="0" smtClean="0"/>
              <a:t>attitude</a:t>
            </a:r>
          </a:p>
          <a:p>
            <a:pPr lvl="1"/>
            <a:r>
              <a:rPr lang="en-US" dirty="0" smtClean="0"/>
              <a:t>Thumbs up could mean confirmation or feeling positive </a:t>
            </a:r>
          </a:p>
          <a:p>
            <a:pPr lvl="1"/>
            <a:r>
              <a:rPr lang="en-US" dirty="0" smtClean="0"/>
              <a:t>Pointing at something</a:t>
            </a:r>
          </a:p>
          <a:p>
            <a:pPr lvl="1"/>
            <a:r>
              <a:rPr lang="en-US" dirty="0" smtClean="0"/>
              <a:t>Fingers crossed could mean good luck </a:t>
            </a:r>
            <a:endParaRPr lang="en-US" dirty="0"/>
          </a:p>
        </p:txBody>
      </p:sp>
      <p:pic>
        <p:nvPicPr>
          <p:cNvPr id="5" name="Content Placeholder 4" descr="Person Doing Thumbs Up · Free Stock Phot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85" y="2274325"/>
            <a:ext cx="5178829" cy="3453938"/>
          </a:xfrm>
        </p:spPr>
      </p:pic>
    </p:spTree>
    <p:extLst>
      <p:ext uri="{BB962C8B-B14F-4D97-AF65-F5344CB8AC3E}">
        <p14:creationId xmlns:p14="http://schemas.microsoft.com/office/powerpoint/2010/main" val="43654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close/far away you stand from a person or they stand from you </a:t>
            </a:r>
          </a:p>
          <a:p>
            <a:pPr lvl="1"/>
            <a:r>
              <a:rPr lang="en-US" dirty="0" smtClean="0"/>
              <a:t>Standing farther away could mean less comfortable around the person </a:t>
            </a:r>
          </a:p>
          <a:p>
            <a:pPr lvl="1"/>
            <a:r>
              <a:rPr lang="en-US" dirty="0" smtClean="0"/>
              <a:t>Too close is not respecting personal space</a:t>
            </a:r>
            <a:endParaRPr lang="en-US" dirty="0"/>
          </a:p>
        </p:txBody>
      </p:sp>
      <p:pic>
        <p:nvPicPr>
          <p:cNvPr id="5" name="Content Placeholder 4" descr="personal-space | Psikolezyum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99" y="1271829"/>
            <a:ext cx="3514725" cy="3638550"/>
          </a:xfrm>
        </p:spPr>
      </p:pic>
    </p:spTree>
    <p:extLst>
      <p:ext uri="{BB962C8B-B14F-4D97-AF65-F5344CB8AC3E}">
        <p14:creationId xmlns:p14="http://schemas.microsoft.com/office/powerpoint/2010/main" val="3216701253"/>
      </p:ext>
    </p:extLst>
  </p:cSld>
  <p:clrMapOvr>
    <a:masterClrMapping/>
  </p:clrMapOvr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254</TotalTime>
  <Words>319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Futura LT Pro Book</vt:lpstr>
      <vt:lpstr>Knowledge Center Theme</vt:lpstr>
      <vt:lpstr>NONVERBAL   COMMUNICATION </vt:lpstr>
      <vt:lpstr>What is nonverbal communication?</vt:lpstr>
      <vt:lpstr>Nonverbal communication relies on physical movement, tone, and interpretation </vt:lpstr>
      <vt:lpstr>Examples of nonverbal communication </vt:lpstr>
      <vt:lpstr>Body language </vt:lpstr>
      <vt:lpstr>Movement </vt:lpstr>
      <vt:lpstr>Posture</vt:lpstr>
      <vt:lpstr>Gestures </vt:lpstr>
      <vt:lpstr>Space </vt:lpstr>
      <vt:lpstr>Paralanguage </vt:lpstr>
      <vt:lpstr>Facial Expressions </vt:lpstr>
      <vt:lpstr>Eye Contact </vt:lpstr>
      <vt:lpstr>Touch </vt:lpstr>
      <vt:lpstr>Give it a 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Nonverbal Communication </dc:title>
  <dc:creator>Ward, Ivy</dc:creator>
  <cp:lastModifiedBy>Rothwell, Marie</cp:lastModifiedBy>
  <cp:revision>17</cp:revision>
  <dcterms:created xsi:type="dcterms:W3CDTF">2022-06-17T16:10:14Z</dcterms:created>
  <dcterms:modified xsi:type="dcterms:W3CDTF">2022-09-14T18:05:31Z</dcterms:modified>
</cp:coreProperties>
</file>