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2"/>
  </p:handoutMasterIdLst>
  <p:sldIdLst>
    <p:sldId id="256" r:id="rId2"/>
    <p:sldId id="259" r:id="rId3"/>
    <p:sldId id="261" r:id="rId4"/>
    <p:sldId id="262" r:id="rId5"/>
    <p:sldId id="263" r:id="rId6"/>
    <p:sldId id="279" r:id="rId7"/>
    <p:sldId id="265" r:id="rId8"/>
    <p:sldId id="278" r:id="rId9"/>
    <p:sldId id="277" r:id="rId10"/>
    <p:sldId id="27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22F56"/>
    <a:srgbClr val="5D97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14" autoAdjust="0"/>
    <p:restoredTop sz="94660"/>
  </p:normalViewPr>
  <p:slideViewPr>
    <p:cSldViewPr snapToGrid="0">
      <p:cViewPr>
        <p:scale>
          <a:sx n="66" d="100"/>
          <a:sy n="66" d="100"/>
        </p:scale>
        <p:origin x="413" y="269"/>
      </p:cViewPr>
      <p:guideLst/>
    </p:cSldViewPr>
  </p:slideViewPr>
  <p:notesTextViewPr>
    <p:cViewPr>
      <p:scale>
        <a:sx n="1" d="1"/>
        <a:sy n="1" d="1"/>
      </p:scale>
      <p:origin x="0" y="0"/>
    </p:cViewPr>
  </p:notesTextViewPr>
  <p:notesViewPr>
    <p:cSldViewPr snapToGrid="0">
      <p:cViewPr varScale="1">
        <p:scale>
          <a:sx n="113" d="100"/>
          <a:sy n="113" d="100"/>
        </p:scale>
        <p:origin x="247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CD09BD6-AD18-F248-CAD6-0D793964B4D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52EC5B-96AF-FC19-4352-99092F8B7A2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82B1CA4-1B0F-4ADA-B0BD-E2FC1DA3F509}" type="datetimeFigureOut">
              <a:rPr lang="en-US" smtClean="0"/>
              <a:t>10/2/2025</a:t>
            </a:fld>
            <a:endParaRPr lang="en-US"/>
          </a:p>
        </p:txBody>
      </p:sp>
      <p:sp>
        <p:nvSpPr>
          <p:cNvPr id="4" name="Footer Placeholder 3">
            <a:extLst>
              <a:ext uri="{FF2B5EF4-FFF2-40B4-BE49-F238E27FC236}">
                <a16:creationId xmlns:a16="http://schemas.microsoft.com/office/drawing/2014/main" id="{DA15C649-9EDB-3017-8B03-F87B4187E7D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AE325DE-C350-0E51-1199-9AD869DDEDE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9D97475-955E-49CB-B180-B32C324673D0}" type="slidenum">
              <a:rPr lang="en-US" smtClean="0"/>
              <a:t>‹#›</a:t>
            </a:fld>
            <a:endParaRPr lang="en-US"/>
          </a:p>
        </p:txBody>
      </p:sp>
    </p:spTree>
    <p:extLst>
      <p:ext uri="{BB962C8B-B14F-4D97-AF65-F5344CB8AC3E}">
        <p14:creationId xmlns:p14="http://schemas.microsoft.com/office/powerpoint/2010/main" val="2085678797"/>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166255" y="124690"/>
            <a:ext cx="11895511" cy="2344189"/>
          </a:xfrm>
        </p:spPr>
        <p:txBody>
          <a:bodyPr anchor="ctr"/>
          <a:lstStyle>
            <a:lvl1pPr algn="ctr">
              <a:lnSpc>
                <a:spcPts val="5500"/>
              </a:lnSpc>
              <a:defRPr sz="6000" b="1">
                <a:solidFill>
                  <a:srgbClr val="022F56"/>
                </a:solidFill>
                <a:latin typeface="+mn-lt"/>
              </a:defRPr>
            </a:lvl1pPr>
          </a:lstStyle>
          <a:p>
            <a:r>
              <a:rPr lang="en-US" dirty="0"/>
              <a:t>Click to Edit Cover Slide Header</a:t>
            </a:r>
          </a:p>
        </p:txBody>
      </p:sp>
    </p:spTree>
    <p:extLst>
      <p:ext uri="{BB962C8B-B14F-4D97-AF65-F5344CB8AC3E}">
        <p14:creationId xmlns:p14="http://schemas.microsoft.com/office/powerpoint/2010/main" val="1343175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Title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72171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Title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33251551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le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23084436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Title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6EEC-7443-E9F5-A9CB-5FD14E8E488B}"/>
              </a:ext>
            </a:extLst>
          </p:cNvPr>
          <p:cNvSpPr>
            <a:spLocks noGrp="1"/>
          </p:cNvSpPr>
          <p:nvPr>
            <p:ph type="title" hasCustomPrompt="1"/>
          </p:nvPr>
        </p:nvSpPr>
        <p:spPr>
          <a:xfrm>
            <a:off x="831850" y="1709738"/>
            <a:ext cx="10515600" cy="1500187"/>
          </a:xfrm>
        </p:spPr>
        <p:txBody>
          <a:bodyPr anchor="b">
            <a:normAutofit/>
          </a:bodyPr>
          <a:lstStyle>
            <a:lvl1pPr>
              <a:lnSpc>
                <a:spcPts val="5000"/>
              </a:lnSpc>
              <a:defRPr sz="5500" b="1">
                <a:solidFill>
                  <a:srgbClr val="5D9732"/>
                </a:solidFill>
                <a:latin typeface="+mn-lt"/>
              </a:defRPr>
            </a:lvl1pPr>
          </a:lstStyle>
          <a:p>
            <a:r>
              <a:rPr lang="en-US" dirty="0"/>
              <a:t>Click to Edit Title Slide Header</a:t>
            </a:r>
          </a:p>
        </p:txBody>
      </p:sp>
      <p:sp>
        <p:nvSpPr>
          <p:cNvPr id="3" name="Text Placeholder 2">
            <a:extLst>
              <a:ext uri="{FF2B5EF4-FFF2-40B4-BE49-F238E27FC236}">
                <a16:creationId xmlns:a16="http://schemas.microsoft.com/office/drawing/2014/main" id="{6ACAB11D-574A-0831-4C19-5338C137AEE6}"/>
              </a:ext>
            </a:extLst>
          </p:cNvPr>
          <p:cNvSpPr>
            <a:spLocks noGrp="1"/>
          </p:cNvSpPr>
          <p:nvPr>
            <p:ph type="body" idx="1" hasCustomPrompt="1"/>
          </p:nvPr>
        </p:nvSpPr>
        <p:spPr>
          <a:xfrm>
            <a:off x="831850" y="3210763"/>
            <a:ext cx="10515600" cy="1500187"/>
          </a:xfrm>
        </p:spPr>
        <p:txBody>
          <a:bodyPr>
            <a:normAutofit/>
          </a:bodyPr>
          <a:lstStyle>
            <a:lvl1pPr marL="0" indent="0">
              <a:lnSpc>
                <a:spcPts val="2700"/>
              </a:lnSpc>
              <a:buNone/>
              <a:defRPr sz="30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Title Slide </a:t>
            </a:r>
            <a:r>
              <a:rPr lang="en-US" dirty="0" err="1"/>
              <a:t>Subheader</a:t>
            </a:r>
            <a:endParaRPr lang="en-US" dirty="0"/>
          </a:p>
        </p:txBody>
      </p:sp>
    </p:spTree>
    <p:extLst>
      <p:ext uri="{BB962C8B-B14F-4D97-AF65-F5344CB8AC3E}">
        <p14:creationId xmlns:p14="http://schemas.microsoft.com/office/powerpoint/2010/main" val="20258833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Content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3140-9C2B-749B-6E42-6FA6FAF16D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07BA9E-859C-2E06-1470-9C93B6A525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70897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eader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6ED41C-4326-817D-24EF-3FB1AC219338}"/>
              </a:ext>
            </a:extLst>
          </p:cNvPr>
          <p:cNvSpPr>
            <a:spLocks noGrp="1"/>
          </p:cNvSpPr>
          <p:nvPr>
            <p:ph type="title" hasCustomPrompt="1"/>
          </p:nvPr>
        </p:nvSpPr>
        <p:spPr>
          <a:xfrm>
            <a:off x="838200" y="564631"/>
            <a:ext cx="10515600" cy="1131166"/>
          </a:xfrm>
        </p:spPr>
        <p:txBody>
          <a:bodyPr anchor="t">
            <a:normAutofit/>
          </a:bodyPr>
          <a:lstStyle>
            <a:lvl1pPr>
              <a:lnSpc>
                <a:spcPts val="3800"/>
              </a:lnSpc>
              <a:defRPr sz="4000" b="1">
                <a:solidFill>
                  <a:srgbClr val="5D9732"/>
                </a:solidFill>
                <a:latin typeface="+mn-lt"/>
              </a:defRPr>
            </a:lvl1pPr>
          </a:lstStyle>
          <a:p>
            <a:r>
              <a:rPr lang="en-US" dirty="0"/>
              <a:t>Click to Edit Slide Header</a:t>
            </a:r>
          </a:p>
        </p:txBody>
      </p:sp>
    </p:spTree>
    <p:extLst>
      <p:ext uri="{BB962C8B-B14F-4D97-AF65-F5344CB8AC3E}">
        <p14:creationId xmlns:p14="http://schemas.microsoft.com/office/powerpoint/2010/main" val="3138726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2191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2162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Slide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19182435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534474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451340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3263411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1215213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Slide 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961138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Slide 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C3E3F5-D991-AB09-33AF-7C7862FEA90A}"/>
              </a:ext>
            </a:extLst>
          </p:cNvPr>
          <p:cNvSpPr>
            <a:spLocks noGrp="1"/>
          </p:cNvSpPr>
          <p:nvPr>
            <p:ph type="ctrTitle" hasCustomPrompt="1"/>
          </p:nvPr>
        </p:nvSpPr>
        <p:spPr>
          <a:xfrm>
            <a:off x="515389" y="423949"/>
            <a:ext cx="4788131" cy="4364182"/>
          </a:xfrm>
        </p:spPr>
        <p:txBody>
          <a:bodyPr anchor="ctr"/>
          <a:lstStyle>
            <a:lvl1pPr algn="l">
              <a:lnSpc>
                <a:spcPts val="5500"/>
              </a:lnSpc>
              <a:defRPr sz="6000" b="1">
                <a:solidFill>
                  <a:schemeClr val="bg1"/>
                </a:solidFill>
                <a:latin typeface="+mn-lt"/>
              </a:defRPr>
            </a:lvl1pPr>
          </a:lstStyle>
          <a:p>
            <a:r>
              <a:rPr lang="en-US" dirty="0"/>
              <a:t>Click to </a:t>
            </a:r>
            <a:br>
              <a:rPr lang="en-US" dirty="0"/>
            </a:br>
            <a:r>
              <a:rPr lang="en-US" dirty="0"/>
              <a:t>Edit Section Header</a:t>
            </a:r>
          </a:p>
        </p:txBody>
      </p:sp>
    </p:spTree>
    <p:extLst>
      <p:ext uri="{BB962C8B-B14F-4D97-AF65-F5344CB8AC3E}">
        <p14:creationId xmlns:p14="http://schemas.microsoft.com/office/powerpoint/2010/main" val="2484407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1834CAF-A094-F901-304E-F2741A431321}"/>
              </a:ext>
            </a:extLst>
          </p:cNvPr>
          <p:cNvSpPr>
            <a:spLocks noGrp="1"/>
          </p:cNvSpPr>
          <p:nvPr>
            <p:ph type="title"/>
          </p:nvPr>
        </p:nvSpPr>
        <p:spPr>
          <a:xfrm>
            <a:off x="838200" y="365126"/>
            <a:ext cx="10515600" cy="10812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BB26FF6-8715-D8F7-5F64-6803BBC586AF}"/>
              </a:ext>
            </a:extLst>
          </p:cNvPr>
          <p:cNvSpPr>
            <a:spLocks noGrp="1"/>
          </p:cNvSpPr>
          <p:nvPr>
            <p:ph type="body" idx="1"/>
          </p:nvPr>
        </p:nvSpPr>
        <p:spPr>
          <a:xfrm>
            <a:off x="838200" y="1446416"/>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8864915"/>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49" r:id="rId3"/>
    <p:sldLayoutId id="2147483656" r:id="rId4"/>
    <p:sldLayoutId id="2147483657" r:id="rId5"/>
    <p:sldLayoutId id="2147483658" r:id="rId6"/>
    <p:sldLayoutId id="2147483659" r:id="rId7"/>
    <p:sldLayoutId id="2147483660" r:id="rId8"/>
    <p:sldLayoutId id="2147483661" r:id="rId9"/>
    <p:sldLayoutId id="2147483651" r:id="rId10"/>
    <p:sldLayoutId id="2147483663" r:id="rId11"/>
    <p:sldLayoutId id="2147483664" r:id="rId12"/>
    <p:sldLayoutId id="2147483665" r:id="rId13"/>
    <p:sldLayoutId id="2147483650" r:id="rId14"/>
    <p:sldLayoutId id="2147483655" r:id="rId15"/>
    <p:sldLayoutId id="2147483662" r:id="rId16"/>
  </p:sldLayoutIdLst>
  <p:txStyles>
    <p:titleStyle>
      <a:lvl1pPr algn="l" defTabSz="914400" rtl="0" eaLnBrk="1" latinLnBrk="0" hangingPunct="1">
        <a:lnSpc>
          <a:spcPts val="3800"/>
        </a:lnSpc>
        <a:spcBef>
          <a:spcPct val="0"/>
        </a:spcBef>
        <a:buNone/>
        <a:defRPr sz="4000" b="1" kern="1200">
          <a:solidFill>
            <a:srgbClr val="5D973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5611E21C-1FBE-83F4-D495-E90AFF811C38}"/>
              </a:ext>
            </a:extLst>
          </p:cNvPr>
          <p:cNvSpPr/>
          <p:nvPr/>
        </p:nvSpPr>
        <p:spPr>
          <a:xfrm>
            <a:off x="2028825" y="114300"/>
            <a:ext cx="7753350" cy="4210050"/>
          </a:xfrm>
          <a:prstGeom prst="roundRect">
            <a:avLst/>
          </a:prstGeom>
          <a:solidFill>
            <a:srgbClr val="FFFFFF">
              <a:alpha val="65098"/>
            </a:srgbClr>
          </a:solidFill>
          <a:ln>
            <a:noFill/>
          </a:ln>
          <a:effectLst>
            <a:softEdge rad="3175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blue and orange text&#10;&#10;AI-generated content may be incorrect.">
            <a:extLst>
              <a:ext uri="{FF2B5EF4-FFF2-40B4-BE49-F238E27FC236}">
                <a16:creationId xmlns:a16="http://schemas.microsoft.com/office/drawing/2014/main" id="{3332A7D2-1F57-3821-502C-1918FCD971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20942" y="534775"/>
            <a:ext cx="7150115" cy="3210369"/>
          </a:xfrm>
          <a:prstGeom prst="rect">
            <a:avLst/>
          </a:prstGeom>
        </p:spPr>
      </p:pic>
    </p:spTree>
    <p:extLst>
      <p:ext uri="{BB962C8B-B14F-4D97-AF65-F5344CB8AC3E}">
        <p14:creationId xmlns:p14="http://schemas.microsoft.com/office/powerpoint/2010/main" val="670453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58017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B9328F-2C79-5554-F0B0-D33ED2887C02}"/>
              </a:ext>
            </a:extLst>
          </p:cNvPr>
          <p:cNvSpPr txBox="1">
            <a:spLocks/>
          </p:cNvSpPr>
          <p:nvPr/>
        </p:nvSpPr>
        <p:spPr>
          <a:xfrm>
            <a:off x="1028700" y="685800"/>
            <a:ext cx="7200900" cy="1485900"/>
          </a:xfrm>
          <a:prstGeom prst="rect">
            <a:avLst/>
          </a:prstGeom>
        </p:spPr>
        <p:txBody>
          <a:bodyPr vert="horz" lIns="91440" tIns="45720" rIns="91440" bIns="45720" rtlCol="0" anchor="t">
            <a:normAutofit/>
          </a:bodyPr>
          <a:lstStyle>
            <a:lvl1pPr algn="l" defTabSz="914400" rtl="0" eaLnBrk="1" latinLnBrk="0" hangingPunct="1">
              <a:lnSpc>
                <a:spcPts val="3800"/>
              </a:lnSpc>
              <a:spcBef>
                <a:spcPct val="0"/>
              </a:spcBef>
              <a:buNone/>
              <a:defRPr sz="4000" b="1" kern="1200">
                <a:solidFill>
                  <a:srgbClr val="5D9732"/>
                </a:solidFill>
                <a:latin typeface="+mn-lt"/>
                <a:ea typeface="+mj-ea"/>
                <a:cs typeface="+mj-cs"/>
              </a:defRPr>
            </a:lvl1pPr>
          </a:lstStyle>
          <a:p>
            <a:r>
              <a:rPr lang="en-US">
                <a:solidFill>
                  <a:srgbClr val="003359"/>
                </a:solidFill>
              </a:rPr>
              <a:t>What is a Checking Account?</a:t>
            </a:r>
            <a:endParaRPr lang="en-US" dirty="0">
              <a:solidFill>
                <a:srgbClr val="003359"/>
              </a:solidFill>
            </a:endParaRPr>
          </a:p>
        </p:txBody>
      </p:sp>
      <p:sp>
        <p:nvSpPr>
          <p:cNvPr id="5" name="TextBox 4">
            <a:extLst>
              <a:ext uri="{FF2B5EF4-FFF2-40B4-BE49-F238E27FC236}">
                <a16:creationId xmlns:a16="http://schemas.microsoft.com/office/drawing/2014/main" id="{CECEFE8F-160E-43CB-7781-66EF7D4C8F18}"/>
              </a:ext>
            </a:extLst>
          </p:cNvPr>
          <p:cNvSpPr txBox="1"/>
          <p:nvPr/>
        </p:nvSpPr>
        <p:spPr>
          <a:xfrm>
            <a:off x="1028700" y="1311978"/>
            <a:ext cx="7924800" cy="4301049"/>
          </a:xfrm>
          <a:prstGeom prst="rect">
            <a:avLst/>
          </a:prstGeom>
          <a:noFill/>
        </p:spPr>
        <p:txBody>
          <a:bodyPr wrap="square" rtlCol="0">
            <a:spAutoFit/>
          </a:bodyPr>
          <a:lstStyle/>
          <a:p>
            <a:pPr marL="457200" marR="0" lvl="0" indent="-457200">
              <a:lnSpc>
                <a:spcPct val="107000"/>
              </a:lnSpc>
              <a:spcBef>
                <a:spcPts val="0"/>
              </a:spcBef>
              <a:spcAft>
                <a:spcPts val="0"/>
              </a:spcAft>
              <a:buFont typeface="Arial" panose="020B0604020202020204" pitchFamily="34" charset="0"/>
              <a:buChar char="•"/>
            </a:pPr>
            <a:r>
              <a:rPr lang="en-US" sz="28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Common financial service used by many consumers</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28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Services and fees vary depending upon the financial institution</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Arial" panose="020B0604020202020204" pitchFamily="34" charset="0"/>
              <a:buChar char="•"/>
            </a:pPr>
            <a:r>
              <a:rPr lang="en-US" sz="28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Funds are easily accessed</a:t>
            </a: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Courier New" panose="02070309020205020404" pitchFamily="49" charset="0"/>
              <a:buChar char="o"/>
            </a:pPr>
            <a:r>
              <a:rPr lang="en-US" sz="24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Check</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Courier New" panose="02070309020205020404" pitchFamily="49" charset="0"/>
              <a:buChar char="o"/>
            </a:pPr>
            <a:r>
              <a:rPr lang="en-US" sz="24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ATM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Courier New" panose="02070309020205020404" pitchFamily="49" charset="0"/>
              <a:buChar char="o"/>
            </a:pPr>
            <a:r>
              <a:rPr lang="en-US" sz="24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Debit Card</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Courier New" panose="02070309020205020404" pitchFamily="49" charset="0"/>
              <a:buChar char="o"/>
            </a:pPr>
            <a:r>
              <a:rPr lang="en-US" sz="24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Telephone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L="1257300" lvl="2" indent="-342900">
              <a:lnSpc>
                <a:spcPct val="107000"/>
              </a:lnSpc>
              <a:buFont typeface="Courier New" panose="02070309020205020404" pitchFamily="49" charset="0"/>
              <a:buChar char="o"/>
            </a:pPr>
            <a:r>
              <a:rPr lang="en-US" sz="24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Internet</a:t>
            </a:r>
          </a:p>
          <a:p>
            <a:pPr marL="1257300" lvl="2" indent="-342900">
              <a:lnSpc>
                <a:spcPct val="107000"/>
              </a:lnSpc>
              <a:buFont typeface="Courier New" panose="02070309020205020404" pitchFamily="49" charset="0"/>
              <a:buChar char="o"/>
            </a:pPr>
            <a:r>
              <a:rPr lang="en-US" sz="2400" dirty="0">
                <a:solidFill>
                  <a:srgbClr val="003359"/>
                </a:solidFill>
                <a:effectLst/>
                <a:latin typeface="Brandon Grotesque Regular" panose="020B0503020203060202" pitchFamily="34" charset="0"/>
                <a:ea typeface="Calibri" panose="020F0502020204030204" pitchFamily="34" charset="0"/>
                <a:cs typeface="Times New Roman" panose="02020603050405020304" pitchFamily="18" charset="0"/>
              </a:rPr>
              <a:t>Mobile Banking App</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1048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664343A2-C192-5810-4F5A-6837547EA23F}"/>
              </a:ext>
            </a:extLst>
          </p:cNvPr>
          <p:cNvSpPr>
            <a:spLocks noGrp="1"/>
          </p:cNvSpPr>
          <p:nvPr>
            <p:ph type="title"/>
          </p:nvPr>
        </p:nvSpPr>
        <p:spPr>
          <a:xfrm>
            <a:off x="1028699" y="685800"/>
            <a:ext cx="9439275" cy="1485900"/>
          </a:xfrm>
        </p:spPr>
        <p:txBody>
          <a:bodyPr/>
          <a:lstStyle/>
          <a:p>
            <a:r>
              <a:rPr lang="en-US" dirty="0">
                <a:solidFill>
                  <a:srgbClr val="003359"/>
                </a:solidFill>
              </a:rPr>
              <a:t>Why do People Use Checking Accounts?</a:t>
            </a:r>
          </a:p>
        </p:txBody>
      </p:sp>
      <p:sp>
        <p:nvSpPr>
          <p:cNvPr id="4" name="Content Placeholder 3">
            <a:extLst>
              <a:ext uri="{FF2B5EF4-FFF2-40B4-BE49-F238E27FC236}">
                <a16:creationId xmlns:a16="http://schemas.microsoft.com/office/drawing/2014/main" id="{3515CE1E-4E3E-8503-3381-49F61E18C7D4}"/>
              </a:ext>
            </a:extLst>
          </p:cNvPr>
          <p:cNvSpPr txBox="1">
            <a:spLocks/>
          </p:cNvSpPr>
          <p:nvPr/>
        </p:nvSpPr>
        <p:spPr>
          <a:xfrm>
            <a:off x="1028699" y="1511243"/>
            <a:ext cx="8020594" cy="249878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solidFill>
                  <a:srgbClr val="003359"/>
                </a:solidFill>
              </a:rPr>
              <a:t>Reduces the need to carry large amounts of cash</a:t>
            </a:r>
          </a:p>
          <a:p>
            <a:r>
              <a:rPr lang="en-US" dirty="0">
                <a:solidFill>
                  <a:srgbClr val="003359"/>
                </a:solidFill>
              </a:rPr>
              <a:t>Convenience – useful for paying bills</a:t>
            </a:r>
          </a:p>
          <a:p>
            <a:r>
              <a:rPr lang="en-US" dirty="0">
                <a:solidFill>
                  <a:srgbClr val="003359"/>
                </a:solidFill>
              </a:rPr>
              <a:t>Spending plan tools</a:t>
            </a:r>
          </a:p>
          <a:p>
            <a:pPr lvl="1">
              <a:buFont typeface="Courier New" panose="02070309020205020404" pitchFamily="49" charset="0"/>
              <a:buChar char="o"/>
            </a:pPr>
            <a:r>
              <a:rPr lang="en-US" sz="2600" dirty="0">
                <a:solidFill>
                  <a:srgbClr val="003359"/>
                </a:solidFill>
              </a:rPr>
              <a:t>Keeps a record of where money is spent</a:t>
            </a:r>
          </a:p>
          <a:p>
            <a:pPr marL="0" indent="0">
              <a:buFont typeface="Arial" panose="020B0604020202020204" pitchFamily="34" charset="0"/>
              <a:buNone/>
            </a:pPr>
            <a:endParaRPr lang="en-US" sz="1700" dirty="0"/>
          </a:p>
        </p:txBody>
      </p:sp>
    </p:spTree>
    <p:extLst>
      <p:ext uri="{BB962C8B-B14F-4D97-AF65-F5344CB8AC3E}">
        <p14:creationId xmlns:p14="http://schemas.microsoft.com/office/powerpoint/2010/main" val="14612180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7B0F0DF-9B10-63DF-685B-FF2D629E8F3A}"/>
              </a:ext>
            </a:extLst>
          </p:cNvPr>
          <p:cNvSpPr>
            <a:spLocks noGrp="1"/>
          </p:cNvSpPr>
          <p:nvPr>
            <p:ph type="title"/>
          </p:nvPr>
        </p:nvSpPr>
        <p:spPr>
          <a:xfrm>
            <a:off x="1028700" y="685800"/>
            <a:ext cx="7200900" cy="1485900"/>
          </a:xfrm>
        </p:spPr>
        <p:txBody>
          <a:bodyPr/>
          <a:lstStyle/>
          <a:p>
            <a:r>
              <a:rPr lang="en-US" dirty="0">
                <a:solidFill>
                  <a:srgbClr val="003359"/>
                </a:solidFill>
              </a:rPr>
              <a:t>What is a Check?</a:t>
            </a:r>
          </a:p>
        </p:txBody>
      </p:sp>
      <p:sp>
        <p:nvSpPr>
          <p:cNvPr id="4" name="Content Placeholder 2">
            <a:extLst>
              <a:ext uri="{FF2B5EF4-FFF2-40B4-BE49-F238E27FC236}">
                <a16:creationId xmlns:a16="http://schemas.microsoft.com/office/drawing/2014/main" id="{C6FC236A-8418-A897-A63B-7461A4CF76A1}"/>
              </a:ext>
            </a:extLst>
          </p:cNvPr>
          <p:cNvSpPr txBox="1">
            <a:spLocks/>
          </p:cNvSpPr>
          <p:nvPr/>
        </p:nvSpPr>
        <p:spPr>
          <a:xfrm>
            <a:off x="1028699" y="1483360"/>
            <a:ext cx="9391441" cy="402844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1200"/>
              </a:spcBef>
            </a:pPr>
            <a:r>
              <a:rPr lang="en-US"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Used at the time of purchase as a form of payment</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Used to pay bills through the mail</a:t>
            </a:r>
            <a:endParaRPr lang="en-US"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pPr>
            <a:r>
              <a:rPr lang="en-US"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Piece of paper pre-printed with the account holder’s: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873252" lvl="1" indent="-342900">
              <a:lnSpc>
                <a:spcPct val="107000"/>
              </a:lnSpc>
              <a:spcBef>
                <a:spcPts val="0"/>
              </a:spcBef>
              <a:buFont typeface="Courier New" panose="02070309020205020404" pitchFamily="49" charset="0"/>
              <a:buChar char="o"/>
            </a:pPr>
            <a:r>
              <a:rPr lang="en-US" sz="26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Name and address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873252" lvl="1" indent="-342900">
              <a:lnSpc>
                <a:spcPct val="107000"/>
              </a:lnSpc>
              <a:spcBef>
                <a:spcPts val="0"/>
              </a:spcBef>
              <a:buFont typeface="Courier New" panose="02070309020205020404" pitchFamily="49" charset="0"/>
              <a:buChar char="o"/>
            </a:pPr>
            <a:r>
              <a:rPr lang="en-US" sz="26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Check number</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873252" lvl="1" indent="-342900">
              <a:lnSpc>
                <a:spcPct val="107000"/>
              </a:lnSpc>
              <a:spcBef>
                <a:spcPts val="0"/>
              </a:spcBef>
              <a:buFont typeface="Courier New" panose="02070309020205020404" pitchFamily="49" charset="0"/>
              <a:buChar char="o"/>
            </a:pPr>
            <a:r>
              <a:rPr lang="en-US" sz="26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Financial institution</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873252" lvl="1" indent="-342900">
              <a:lnSpc>
                <a:spcPct val="107000"/>
              </a:lnSpc>
              <a:spcBef>
                <a:spcPts val="0"/>
              </a:spcBef>
              <a:buFont typeface="Courier New" panose="02070309020205020404" pitchFamily="49" charset="0"/>
              <a:buChar char="o"/>
            </a:pPr>
            <a:r>
              <a:rPr lang="en-US" sz="26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Identification numbers</a:t>
            </a:r>
            <a:endParaRPr lang="en-US" sz="2600" dirty="0">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dirty="0"/>
          </a:p>
          <a:p>
            <a:pPr marL="0" indent="0">
              <a:buFont typeface="Arial" panose="020B0604020202020204" pitchFamily="34" charset="0"/>
              <a:buNone/>
            </a:pPr>
            <a:endParaRPr lang="en-US" sz="3200" dirty="0"/>
          </a:p>
        </p:txBody>
      </p:sp>
    </p:spTree>
    <p:extLst>
      <p:ext uri="{BB962C8B-B14F-4D97-AF65-F5344CB8AC3E}">
        <p14:creationId xmlns:p14="http://schemas.microsoft.com/office/powerpoint/2010/main" val="686126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nfographic: Different parts of a check">
            <a:extLst>
              <a:ext uri="{FF2B5EF4-FFF2-40B4-BE49-F238E27FC236}">
                <a16:creationId xmlns:a16="http://schemas.microsoft.com/office/drawing/2014/main" id="{64ED918A-02D5-75AF-7E76-7DDB98C244E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3058" b="9917"/>
          <a:stretch/>
        </p:blipFill>
        <p:spPr bwMode="auto">
          <a:xfrm>
            <a:off x="4398020" y="112346"/>
            <a:ext cx="6633189" cy="6440854"/>
          </a:xfrm>
          <a:prstGeom prst="rect">
            <a:avLst/>
          </a:prstGeom>
          <a:noFill/>
          <a:ln>
            <a:noFill/>
          </a:ln>
          <a:extLst>
            <a:ext uri="{53640926-AAD7-44D8-BBD7-CCE9431645EC}">
              <a14:shadowObscured xmlns:a14="http://schemas.microsoft.com/office/drawing/2010/main"/>
            </a:ext>
          </a:extLst>
        </p:spPr>
      </p:pic>
      <p:sp>
        <p:nvSpPr>
          <p:cNvPr id="4" name="Text Box 2">
            <a:extLst>
              <a:ext uri="{FF2B5EF4-FFF2-40B4-BE49-F238E27FC236}">
                <a16:creationId xmlns:a16="http://schemas.microsoft.com/office/drawing/2014/main" id="{46FFFADB-CCE9-9948-E0AF-D2636264B6F7}"/>
              </a:ext>
            </a:extLst>
          </p:cNvPr>
          <p:cNvSpPr txBox="1">
            <a:spLocks noChangeArrowheads="1"/>
          </p:cNvSpPr>
          <p:nvPr/>
        </p:nvSpPr>
        <p:spPr bwMode="auto">
          <a:xfrm>
            <a:off x="9946267" y="874078"/>
            <a:ext cx="963033" cy="923330"/>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marL="0" marR="0">
              <a:buNone/>
            </a:pPr>
            <a:r>
              <a:rPr lang="en-US" sz="900" b="1" dirty="0">
                <a:effectLst/>
                <a:latin typeface="Arial" panose="020B0604020202020204" pitchFamily="34" charset="0"/>
                <a:ea typeface="Calibri" panose="020F0502020204030204" pitchFamily="34" charset="0"/>
                <a:cs typeface="Times New Roman" panose="02020603050405020304" pitchFamily="18" charset="0"/>
              </a:rPr>
              <a:t>Check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900" b="1" dirty="0">
                <a:effectLst/>
                <a:latin typeface="Arial" panose="020B0604020202020204" pitchFamily="34" charset="0"/>
                <a:ea typeface="Calibri" panose="020F0502020204030204" pitchFamily="34" charset="0"/>
                <a:cs typeface="Times New Roman" panose="02020603050405020304" pitchFamily="18" charset="0"/>
              </a:rPr>
              <a:t>Number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900" dirty="0">
                <a:effectLst/>
                <a:latin typeface="Arial" panose="020B0604020202020204" pitchFamily="34" charset="0"/>
                <a:ea typeface="Calibri" panose="020F0502020204030204" pitchFamily="34" charset="0"/>
                <a:cs typeface="Times New Roman" panose="02020603050405020304" pitchFamily="18" charset="0"/>
              </a:rPr>
              <a:t>Unique identifier printed on each check.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 Box 2">
            <a:extLst>
              <a:ext uri="{FF2B5EF4-FFF2-40B4-BE49-F238E27FC236}">
                <a16:creationId xmlns:a16="http://schemas.microsoft.com/office/drawing/2014/main" id="{8FD75433-B369-AD8D-BE98-7B88C039618F}"/>
              </a:ext>
            </a:extLst>
          </p:cNvPr>
          <p:cNvSpPr txBox="1">
            <a:spLocks noChangeArrowheads="1"/>
          </p:cNvSpPr>
          <p:nvPr/>
        </p:nvSpPr>
        <p:spPr bwMode="auto">
          <a:xfrm>
            <a:off x="9007812" y="5822324"/>
            <a:ext cx="1901488" cy="646331"/>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marL="0" marR="0">
              <a:buNone/>
            </a:pPr>
            <a:r>
              <a:rPr lang="en-US" sz="900" b="1" dirty="0">
                <a:effectLst/>
                <a:latin typeface="Arial" panose="020B0604020202020204" pitchFamily="34" charset="0"/>
                <a:ea typeface="Calibri" panose="020F0502020204030204" pitchFamily="34" charset="0"/>
                <a:cs typeface="Times New Roman" panose="02020603050405020304" pitchFamily="18" charset="0"/>
              </a:rPr>
              <a:t>Your</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900" b="1" dirty="0">
                <a:effectLst/>
                <a:latin typeface="Arial" panose="020B0604020202020204" pitchFamily="34" charset="0"/>
                <a:ea typeface="Calibri" panose="020F0502020204030204" pitchFamily="34" charset="0"/>
                <a:cs typeface="Times New Roman" panose="02020603050405020304" pitchFamily="18" charset="0"/>
              </a:rPr>
              <a:t>Signature</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900" dirty="0">
                <a:effectLst/>
                <a:latin typeface="Arial" panose="020B0604020202020204" pitchFamily="34" charset="0"/>
                <a:ea typeface="Calibri" panose="020F0502020204030204" pitchFamily="34" charset="0"/>
                <a:cs typeface="Times New Roman" panose="02020603050405020304" pitchFamily="18" charset="0"/>
              </a:rPr>
              <a:t>Handwritten name that authorizes the bank to release the funds.</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a:extLst>
              <a:ext uri="{FF2B5EF4-FFF2-40B4-BE49-F238E27FC236}">
                <a16:creationId xmlns:a16="http://schemas.microsoft.com/office/drawing/2014/main" id="{973EE1F1-664A-24E3-6766-9D66F9C3636F}"/>
              </a:ext>
            </a:extLst>
          </p:cNvPr>
          <p:cNvSpPr txBox="1">
            <a:spLocks noChangeArrowheads="1"/>
          </p:cNvSpPr>
          <p:nvPr/>
        </p:nvSpPr>
        <p:spPr bwMode="auto">
          <a:xfrm>
            <a:off x="8161145" y="4887278"/>
            <a:ext cx="963033" cy="923330"/>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marL="0" marR="0">
              <a:buNone/>
            </a:pPr>
            <a:r>
              <a:rPr lang="en-US" sz="900" b="1" dirty="0">
                <a:effectLst/>
                <a:latin typeface="Arial" panose="020B0604020202020204" pitchFamily="34" charset="0"/>
                <a:ea typeface="Calibri" panose="020F0502020204030204" pitchFamily="34" charset="0"/>
                <a:cs typeface="Times New Roman" panose="02020603050405020304" pitchFamily="18" charset="0"/>
              </a:rPr>
              <a:t>Check </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900" b="1" dirty="0">
                <a:effectLst/>
                <a:latin typeface="Arial" panose="020B0604020202020204" pitchFamily="34" charset="0"/>
                <a:ea typeface="Calibri" panose="020F0502020204030204" pitchFamily="34" charset="0"/>
                <a:cs typeface="Times New Roman" panose="02020603050405020304" pitchFamily="18" charset="0"/>
              </a:rPr>
              <a:t>Number</a:t>
            </a:r>
            <a:endParaRPr lang="en-US" sz="14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buNone/>
            </a:pPr>
            <a:r>
              <a:rPr lang="en-US" sz="900" dirty="0">
                <a:effectLst/>
                <a:latin typeface="Arial" panose="020B0604020202020204" pitchFamily="34" charset="0"/>
                <a:ea typeface="Calibri" panose="020F0502020204030204" pitchFamily="34" charset="0"/>
                <a:cs typeface="Times New Roman" panose="02020603050405020304" pitchFamily="18" charset="0"/>
              </a:rPr>
              <a:t>Unique identifier printed on each check.</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itle 1">
            <a:extLst>
              <a:ext uri="{FF2B5EF4-FFF2-40B4-BE49-F238E27FC236}">
                <a16:creationId xmlns:a16="http://schemas.microsoft.com/office/drawing/2014/main" id="{BF65F26E-1F47-6147-2FB4-DDA90980AB9B}"/>
              </a:ext>
            </a:extLst>
          </p:cNvPr>
          <p:cNvSpPr>
            <a:spLocks noGrp="1"/>
          </p:cNvSpPr>
          <p:nvPr>
            <p:ph type="title"/>
          </p:nvPr>
        </p:nvSpPr>
        <p:spPr>
          <a:xfrm>
            <a:off x="513714" y="592793"/>
            <a:ext cx="7200900" cy="1485900"/>
          </a:xfrm>
        </p:spPr>
        <p:txBody>
          <a:bodyPr/>
          <a:lstStyle/>
          <a:p>
            <a:r>
              <a:rPr lang="en-US" dirty="0">
                <a:solidFill>
                  <a:srgbClr val="003359"/>
                </a:solidFill>
              </a:rPr>
              <a:t>Parts of a Check</a:t>
            </a:r>
          </a:p>
        </p:txBody>
      </p:sp>
    </p:spTree>
    <p:extLst>
      <p:ext uri="{BB962C8B-B14F-4D97-AF65-F5344CB8AC3E}">
        <p14:creationId xmlns:p14="http://schemas.microsoft.com/office/powerpoint/2010/main" val="2408474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1C1888C-8566-F677-E419-B71C039ADAEA}"/>
              </a:ext>
            </a:extLst>
          </p:cNvPr>
          <p:cNvGrpSpPr/>
          <p:nvPr/>
        </p:nvGrpSpPr>
        <p:grpSpPr>
          <a:xfrm>
            <a:off x="2002421" y="2511706"/>
            <a:ext cx="7859210" cy="3229336"/>
            <a:chOff x="0" y="0"/>
            <a:chExt cx="4591050" cy="1957705"/>
          </a:xfrm>
        </p:grpSpPr>
        <p:pic>
          <p:nvPicPr>
            <p:cNvPr id="6" name="Picture 5">
              <a:extLst>
                <a:ext uri="{FF2B5EF4-FFF2-40B4-BE49-F238E27FC236}">
                  <a16:creationId xmlns:a16="http://schemas.microsoft.com/office/drawing/2014/main" id="{7D2B1F73-DCEF-0DDA-BEB6-16137B1903D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4591050" cy="1957705"/>
            </a:xfrm>
            <a:prstGeom prst="rect">
              <a:avLst/>
            </a:prstGeom>
            <a:noFill/>
          </p:spPr>
        </p:pic>
        <p:sp>
          <p:nvSpPr>
            <p:cNvPr id="7" name="Text Box 2">
              <a:extLst>
                <a:ext uri="{FF2B5EF4-FFF2-40B4-BE49-F238E27FC236}">
                  <a16:creationId xmlns:a16="http://schemas.microsoft.com/office/drawing/2014/main" id="{18F354F4-8779-31BA-8E5A-2C5B37A16303}"/>
                </a:ext>
              </a:extLst>
            </p:cNvPr>
            <p:cNvSpPr txBox="1">
              <a:spLocks noChangeArrowheads="1"/>
            </p:cNvSpPr>
            <p:nvPr/>
          </p:nvSpPr>
          <p:spPr bwMode="auto">
            <a:xfrm>
              <a:off x="2019675" y="307144"/>
              <a:ext cx="289560" cy="266700"/>
            </a:xfrm>
            <a:prstGeom prst="rect">
              <a:avLst/>
            </a:prstGeom>
            <a:solidFill>
              <a:srgbClr val="FFFFFF"/>
            </a:solidFill>
            <a:ln w="12700">
              <a:solidFill>
                <a:srgbClr val="FF0000"/>
              </a:solidFill>
              <a:miter lim="800000"/>
              <a:headEnd/>
              <a:tailEnd/>
            </a:ln>
          </p:spPr>
          <p:txBody>
            <a:bodyPr rot="0" vert="horz" wrap="square" lIns="91440" tIns="45720" rIns="91440" bIns="45720" anchor="t" anchorCtr="0">
              <a:noAutofit/>
            </a:bodyPr>
            <a:lstStyle/>
            <a:p>
              <a:pPr marL="0" marR="0" algn="ctr">
                <a:lnSpc>
                  <a:spcPct val="107000"/>
                </a:lnSpc>
                <a:spcAft>
                  <a:spcPts val="800"/>
                </a:spcAft>
                <a:buNone/>
              </a:pPr>
              <a:r>
                <a:rPr lang="en-US" sz="2800" dirty="0">
                  <a:solidFill>
                    <a:srgbClr val="FF0000"/>
                  </a:solidFill>
                  <a:effectLst/>
                  <a:latin typeface="Glypha LT Pro" panose="02060703040505020204" pitchFamily="18" charset="0"/>
                  <a:ea typeface="Calibri" panose="020F0502020204030204" pitchFamily="34" charset="0"/>
                  <a:cs typeface="Times New Roman" panose="02020603050405020304" pitchFamily="18" charset="0"/>
                </a:rPr>
                <a:t>1</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A6F650B5-3E11-9653-699A-593054AC0914}"/>
                </a:ext>
              </a:extLst>
            </p:cNvPr>
            <p:cNvSpPr txBox="1">
              <a:spLocks noChangeArrowheads="1"/>
            </p:cNvSpPr>
            <p:nvPr/>
          </p:nvSpPr>
          <p:spPr bwMode="auto">
            <a:xfrm>
              <a:off x="723923" y="548640"/>
              <a:ext cx="289560" cy="266700"/>
            </a:xfrm>
            <a:prstGeom prst="rect">
              <a:avLst/>
            </a:prstGeom>
            <a:solidFill>
              <a:srgbClr val="FFFFFF"/>
            </a:solidFill>
            <a:ln w="12700">
              <a:solidFill>
                <a:srgbClr val="FF0000"/>
              </a:solidFill>
              <a:miter lim="800000"/>
              <a:headEnd/>
              <a:tailEnd/>
            </a:ln>
          </p:spPr>
          <p:txBody>
            <a:bodyPr rot="0" vert="horz" wrap="square" lIns="91440" tIns="45720" rIns="91440" bIns="45720" anchor="t" anchorCtr="0">
              <a:noAutofit/>
            </a:bodyPr>
            <a:lstStyle/>
            <a:p>
              <a:pPr marL="0" marR="0" algn="ctr">
                <a:lnSpc>
                  <a:spcPct val="107000"/>
                </a:lnSpc>
                <a:spcAft>
                  <a:spcPts val="800"/>
                </a:spcAft>
                <a:buNone/>
              </a:pPr>
              <a:r>
                <a:rPr lang="en-US" sz="2800" dirty="0">
                  <a:solidFill>
                    <a:srgbClr val="FF0000"/>
                  </a:solidFill>
                  <a:effectLst/>
                  <a:latin typeface="Glypha LT Pro" panose="02060703040505020204" pitchFamily="18" charset="0"/>
                  <a:ea typeface="Calibri" panose="020F0502020204030204" pitchFamily="34" charset="0"/>
                  <a:cs typeface="Times New Roman" panose="02020603050405020304" pitchFamily="18" charset="0"/>
                </a:rPr>
                <a:t>2</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 Box 2">
              <a:extLst>
                <a:ext uri="{FF2B5EF4-FFF2-40B4-BE49-F238E27FC236}">
                  <a16:creationId xmlns:a16="http://schemas.microsoft.com/office/drawing/2014/main" id="{B79EA0E8-34EE-D40B-AB76-584A0E766F31}"/>
                </a:ext>
              </a:extLst>
            </p:cNvPr>
            <p:cNvSpPr txBox="1">
              <a:spLocks noChangeArrowheads="1"/>
            </p:cNvSpPr>
            <p:nvPr/>
          </p:nvSpPr>
          <p:spPr bwMode="auto">
            <a:xfrm>
              <a:off x="3373786" y="592126"/>
              <a:ext cx="289560" cy="266700"/>
            </a:xfrm>
            <a:prstGeom prst="rect">
              <a:avLst/>
            </a:prstGeom>
            <a:solidFill>
              <a:srgbClr val="FFFFFF"/>
            </a:solidFill>
            <a:ln w="12700">
              <a:solidFill>
                <a:srgbClr val="FF0000"/>
              </a:solidFill>
              <a:miter lim="800000"/>
              <a:headEnd/>
              <a:tailEnd/>
            </a:ln>
          </p:spPr>
          <p:txBody>
            <a:bodyPr rot="0" vert="horz" wrap="square" lIns="91440" tIns="45720" rIns="91440" bIns="45720" anchor="t" anchorCtr="0">
              <a:noAutofit/>
            </a:bodyPr>
            <a:lstStyle/>
            <a:p>
              <a:pPr marL="0" marR="0" algn="ctr">
                <a:lnSpc>
                  <a:spcPct val="107000"/>
                </a:lnSpc>
                <a:spcAft>
                  <a:spcPts val="800"/>
                </a:spcAft>
                <a:buNone/>
              </a:pPr>
              <a:r>
                <a:rPr lang="en-US" sz="2800" dirty="0">
                  <a:solidFill>
                    <a:srgbClr val="FF0000"/>
                  </a:solidFill>
                  <a:effectLst/>
                  <a:latin typeface="Glypha LT Pro" panose="02060703040505020204" pitchFamily="18" charset="0"/>
                  <a:ea typeface="Calibri" panose="020F0502020204030204" pitchFamily="34" charset="0"/>
                  <a:cs typeface="Times New Roman" panose="02020603050405020304" pitchFamily="18" charset="0"/>
                </a:rPr>
                <a:t>3</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Text Box 2">
              <a:extLst>
                <a:ext uri="{FF2B5EF4-FFF2-40B4-BE49-F238E27FC236}">
                  <a16:creationId xmlns:a16="http://schemas.microsoft.com/office/drawing/2014/main" id="{2B6F7D55-838E-776E-F913-8107401CEB72}"/>
                </a:ext>
              </a:extLst>
            </p:cNvPr>
            <p:cNvSpPr txBox="1">
              <a:spLocks noChangeArrowheads="1"/>
            </p:cNvSpPr>
            <p:nvPr/>
          </p:nvSpPr>
          <p:spPr bwMode="auto">
            <a:xfrm>
              <a:off x="83820" y="845820"/>
              <a:ext cx="289560" cy="266700"/>
            </a:xfrm>
            <a:prstGeom prst="rect">
              <a:avLst/>
            </a:prstGeom>
            <a:solidFill>
              <a:srgbClr val="FFFFFF"/>
            </a:solidFill>
            <a:ln w="12700">
              <a:solidFill>
                <a:srgbClr val="FF0000"/>
              </a:solidFill>
              <a:miter lim="800000"/>
              <a:headEnd/>
              <a:tailEnd/>
            </a:ln>
          </p:spPr>
          <p:txBody>
            <a:bodyPr rot="0" vert="horz" wrap="square" lIns="91440" tIns="45720" rIns="91440" bIns="45720" anchor="t" anchorCtr="0">
              <a:noAutofit/>
            </a:bodyPr>
            <a:lstStyle/>
            <a:p>
              <a:pPr marL="0" marR="0" algn="ctr">
                <a:lnSpc>
                  <a:spcPct val="107000"/>
                </a:lnSpc>
                <a:spcAft>
                  <a:spcPts val="800"/>
                </a:spcAft>
                <a:buNone/>
              </a:pPr>
              <a:r>
                <a:rPr lang="en-US" sz="2800" dirty="0">
                  <a:solidFill>
                    <a:srgbClr val="FF0000"/>
                  </a:solidFill>
                  <a:effectLst/>
                  <a:latin typeface="Glypha LT Pro" panose="02060703040505020204" pitchFamily="18" charset="0"/>
                  <a:ea typeface="Calibri" panose="020F0502020204030204" pitchFamily="34" charset="0"/>
                  <a:cs typeface="Times New Roman" panose="02020603050405020304" pitchFamily="18" charset="0"/>
                </a:rPr>
                <a:t>4</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a:extLst>
                <a:ext uri="{FF2B5EF4-FFF2-40B4-BE49-F238E27FC236}">
                  <a16:creationId xmlns:a16="http://schemas.microsoft.com/office/drawing/2014/main" id="{003F3FF0-6B08-EFA5-9C1D-F51473C2A524}"/>
                </a:ext>
              </a:extLst>
            </p:cNvPr>
            <p:cNvSpPr txBox="1">
              <a:spLocks noChangeArrowheads="1"/>
            </p:cNvSpPr>
            <p:nvPr/>
          </p:nvSpPr>
          <p:spPr bwMode="auto">
            <a:xfrm>
              <a:off x="480060" y="1424940"/>
              <a:ext cx="289560" cy="281940"/>
            </a:xfrm>
            <a:prstGeom prst="rect">
              <a:avLst/>
            </a:prstGeom>
            <a:solidFill>
              <a:srgbClr val="FFFFFF"/>
            </a:solidFill>
            <a:ln w="12700">
              <a:solidFill>
                <a:srgbClr val="FF0000"/>
              </a:solidFill>
              <a:miter lim="800000"/>
              <a:headEnd/>
              <a:tailEnd/>
            </a:ln>
          </p:spPr>
          <p:txBody>
            <a:bodyPr rot="0" vert="horz" wrap="square" lIns="91440" tIns="45720" rIns="91440" bIns="45720" anchor="t" anchorCtr="0">
              <a:noAutofit/>
            </a:bodyPr>
            <a:lstStyle/>
            <a:p>
              <a:pPr marL="0" marR="0" algn="ctr">
                <a:lnSpc>
                  <a:spcPct val="107000"/>
                </a:lnSpc>
                <a:spcAft>
                  <a:spcPts val="800"/>
                </a:spcAft>
                <a:buNone/>
              </a:pPr>
              <a:r>
                <a:rPr lang="en-US" sz="2800" dirty="0">
                  <a:solidFill>
                    <a:srgbClr val="FF0000"/>
                  </a:solidFill>
                  <a:effectLst/>
                  <a:latin typeface="Glypha LT Pro" panose="02060703040505020204" pitchFamily="18" charset="0"/>
                  <a:ea typeface="Calibri" panose="020F0502020204030204" pitchFamily="34" charset="0"/>
                  <a:cs typeface="Times New Roman" panose="02020603050405020304" pitchFamily="18" charset="0"/>
                </a:rPr>
                <a:t>5</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 Box 2">
              <a:extLst>
                <a:ext uri="{FF2B5EF4-FFF2-40B4-BE49-F238E27FC236}">
                  <a16:creationId xmlns:a16="http://schemas.microsoft.com/office/drawing/2014/main" id="{A479508E-E851-DCA4-910A-3C9D8367BC46}"/>
                </a:ext>
              </a:extLst>
            </p:cNvPr>
            <p:cNvSpPr txBox="1">
              <a:spLocks noChangeArrowheads="1"/>
            </p:cNvSpPr>
            <p:nvPr/>
          </p:nvSpPr>
          <p:spPr bwMode="auto">
            <a:xfrm>
              <a:off x="2247900" y="1417320"/>
              <a:ext cx="289560" cy="281940"/>
            </a:xfrm>
            <a:prstGeom prst="rect">
              <a:avLst/>
            </a:prstGeom>
            <a:solidFill>
              <a:srgbClr val="FFFFFF"/>
            </a:solidFill>
            <a:ln w="12700">
              <a:solidFill>
                <a:srgbClr val="FF0000"/>
              </a:solidFill>
              <a:miter lim="800000"/>
              <a:headEnd/>
              <a:tailEnd/>
            </a:ln>
          </p:spPr>
          <p:txBody>
            <a:bodyPr rot="0" vert="horz" wrap="square" lIns="91440" tIns="45720" rIns="91440" bIns="45720" anchor="t" anchorCtr="0">
              <a:noAutofit/>
            </a:bodyPr>
            <a:lstStyle/>
            <a:p>
              <a:pPr marL="0" marR="0" algn="ctr">
                <a:lnSpc>
                  <a:spcPct val="107000"/>
                </a:lnSpc>
                <a:spcAft>
                  <a:spcPts val="800"/>
                </a:spcAft>
                <a:buNone/>
              </a:pPr>
              <a:r>
                <a:rPr lang="en-US" sz="2800" dirty="0">
                  <a:solidFill>
                    <a:srgbClr val="FF0000"/>
                  </a:solidFill>
                  <a:effectLst/>
                  <a:latin typeface="Glypha LT Pro" panose="02060703040505020204" pitchFamily="18" charset="0"/>
                  <a:ea typeface="Calibri" panose="020F0502020204030204" pitchFamily="34" charset="0"/>
                  <a:cs typeface="Times New Roman" panose="02020603050405020304" pitchFamily="18" charset="0"/>
                </a:rPr>
                <a:t>6</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ext Box 2">
            <a:extLst>
              <a:ext uri="{FF2B5EF4-FFF2-40B4-BE49-F238E27FC236}">
                <a16:creationId xmlns:a16="http://schemas.microsoft.com/office/drawing/2014/main" id="{79B705C3-4466-5E11-8CCA-3A739EC6BD7B}"/>
              </a:ext>
            </a:extLst>
          </p:cNvPr>
          <p:cNvSpPr txBox="1">
            <a:spLocks noChangeArrowheads="1"/>
          </p:cNvSpPr>
          <p:nvPr/>
        </p:nvSpPr>
        <p:spPr bwMode="auto">
          <a:xfrm>
            <a:off x="6059572" y="3120473"/>
            <a:ext cx="815340" cy="373757"/>
          </a:xfrm>
          <a:prstGeom prst="rect">
            <a:avLst/>
          </a:prstGeom>
          <a:solidFill>
            <a:schemeClr val="bg1"/>
          </a:solidFill>
          <a:ln w="9525">
            <a:noFill/>
            <a:miter lim="800000"/>
            <a:headEnd/>
            <a:tailEnd/>
          </a:ln>
        </p:spPr>
        <p:txBody>
          <a:bodyPr rot="0" vert="horz" wrap="square" lIns="91440" tIns="45720" rIns="91440" bIns="45720" anchor="t" anchorCtr="0">
            <a:spAutoFit/>
          </a:bodyPr>
          <a:lstStyle/>
          <a:p>
            <a:pPr marL="0" marR="0">
              <a:lnSpc>
                <a:spcPct val="107000"/>
              </a:lnSpc>
              <a:spcAft>
                <a:spcPts val="800"/>
              </a:spcAft>
              <a:buNone/>
            </a:pPr>
            <a:r>
              <a:rPr lang="en-US" b="1" dirty="0">
                <a:effectLst/>
                <a:latin typeface="Arial" panose="020B0604020202020204" pitchFamily="34" charset="0"/>
                <a:ea typeface="Calibri" panose="020F0502020204030204" pitchFamily="34" charset="0"/>
                <a:cs typeface="Times New Roman" panose="02020603050405020304" pitchFamily="18" charset="0"/>
              </a:rPr>
              <a:t>DATE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a:extLst>
              <a:ext uri="{FF2B5EF4-FFF2-40B4-BE49-F238E27FC236}">
                <a16:creationId xmlns:a16="http://schemas.microsoft.com/office/drawing/2014/main" id="{C3F6F42F-5D4E-1AEF-EB60-58BC272F3E57}"/>
              </a:ext>
            </a:extLst>
          </p:cNvPr>
          <p:cNvSpPr/>
          <p:nvPr/>
        </p:nvSpPr>
        <p:spPr>
          <a:xfrm>
            <a:off x="8714662" y="3120473"/>
            <a:ext cx="976476" cy="296014"/>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3" name="Title 1">
            <a:extLst>
              <a:ext uri="{FF2B5EF4-FFF2-40B4-BE49-F238E27FC236}">
                <a16:creationId xmlns:a16="http://schemas.microsoft.com/office/drawing/2014/main" id="{0254B989-8EA2-2C51-5793-FCD30E487CAE}"/>
              </a:ext>
            </a:extLst>
          </p:cNvPr>
          <p:cNvSpPr>
            <a:spLocks noGrp="1"/>
          </p:cNvSpPr>
          <p:nvPr>
            <p:ph type="title"/>
          </p:nvPr>
        </p:nvSpPr>
        <p:spPr>
          <a:xfrm>
            <a:off x="611336" y="409575"/>
            <a:ext cx="7200900" cy="2138381"/>
          </a:xfrm>
        </p:spPr>
        <p:txBody>
          <a:bodyPr>
            <a:normAutofit/>
          </a:bodyPr>
          <a:lstStyle/>
          <a:p>
            <a:r>
              <a:rPr lang="en-US" sz="3200" dirty="0">
                <a:solidFill>
                  <a:srgbClr val="003359"/>
                </a:solidFill>
              </a:rPr>
              <a:t>How Do You Write a Check?</a:t>
            </a:r>
            <a:endParaRPr lang="en-US" sz="3000" u="sng" dirty="0">
              <a:solidFill>
                <a:srgbClr val="003359"/>
              </a:solidFill>
            </a:endParaRPr>
          </a:p>
        </p:txBody>
      </p:sp>
      <p:sp>
        <p:nvSpPr>
          <p:cNvPr id="14" name="Text Box 2">
            <a:extLst>
              <a:ext uri="{FF2B5EF4-FFF2-40B4-BE49-F238E27FC236}">
                <a16:creationId xmlns:a16="http://schemas.microsoft.com/office/drawing/2014/main" id="{C97C2FF6-ABA1-1315-97E2-5464799A99DA}"/>
              </a:ext>
            </a:extLst>
          </p:cNvPr>
          <p:cNvSpPr txBox="1">
            <a:spLocks noChangeArrowheads="1"/>
          </p:cNvSpPr>
          <p:nvPr/>
        </p:nvSpPr>
        <p:spPr bwMode="auto">
          <a:xfrm>
            <a:off x="611336" y="987744"/>
            <a:ext cx="4401820" cy="1269682"/>
          </a:xfrm>
          <a:prstGeom prst="rect">
            <a:avLst/>
          </a:prstGeom>
          <a:noFill/>
          <a:ln w="9525">
            <a:noFill/>
            <a:miter lim="800000"/>
            <a:headEnd/>
            <a:tailEnd/>
          </a:ln>
        </p:spPr>
        <p:txBody>
          <a:bodyPr rot="0" vert="horz" wrap="square" lIns="91440" tIns="45720" rIns="91440" bIns="45720" anchor="t" anchorCtr="0">
            <a:noAutofit/>
          </a:bodyPr>
          <a:lstStyle/>
          <a:p>
            <a:pPr marL="228600" marR="0" indent="-228600">
              <a:lnSpc>
                <a:spcPct val="107000"/>
              </a:lnSpc>
              <a:spcBef>
                <a:spcPts val="0"/>
              </a:spcBef>
              <a:spcAft>
                <a:spcPts val="0"/>
              </a:spcAft>
              <a:buFont typeface="+mj-lt"/>
              <a:buAutoNum type="arabicPeriod"/>
            </a:pPr>
            <a:r>
              <a:rPr lang="en-US" sz="2400" dirty="0">
                <a:solidFill>
                  <a:srgbClr val="003359"/>
                </a:solidFill>
                <a:effectLst/>
                <a:latin typeface="Brandon Grotesque Regular" panose="020B0503020203060202" pitchFamily="34" charset="0"/>
                <a:ea typeface="Calibri" panose="020F0502020204030204" pitchFamily="34" charset="0"/>
                <a:cs typeface="Times New Roman" panose="02020603050405020304" pitchFamily="18" charset="0"/>
              </a:rPr>
              <a:t>  DATE</a:t>
            </a:r>
          </a:p>
          <a:p>
            <a:pPr marL="228600" marR="0" indent="-228600">
              <a:lnSpc>
                <a:spcPct val="107000"/>
              </a:lnSpc>
              <a:spcBef>
                <a:spcPts val="0"/>
              </a:spcBef>
              <a:spcAft>
                <a:spcPts val="0"/>
              </a:spcAft>
              <a:buFont typeface="+mj-lt"/>
              <a:buAutoNum type="arabicPeriod"/>
            </a:pPr>
            <a:r>
              <a:rPr lang="en-US" sz="2400" dirty="0">
                <a:solidFill>
                  <a:srgbClr val="003359"/>
                </a:solidFill>
                <a:effectLst/>
                <a:latin typeface="Brandon Grotesque Regular" panose="020B0503020203060202" pitchFamily="34" charset="0"/>
                <a:ea typeface="Calibri" panose="020F0502020204030204" pitchFamily="34" charset="0"/>
                <a:cs typeface="Times New Roman" panose="02020603050405020304" pitchFamily="18" charset="0"/>
              </a:rPr>
              <a:t>  PAYEE</a:t>
            </a:r>
          </a:p>
          <a:p>
            <a:pPr marL="228600" marR="0" indent="-228600">
              <a:lnSpc>
                <a:spcPct val="107000"/>
              </a:lnSpc>
              <a:spcBef>
                <a:spcPts val="0"/>
              </a:spcBef>
              <a:spcAft>
                <a:spcPts val="0"/>
              </a:spcAft>
              <a:buFont typeface="+mj-lt"/>
              <a:buAutoNum type="arabicPeriod"/>
            </a:pPr>
            <a:r>
              <a:rPr lang="en-US" sz="2400" dirty="0">
                <a:solidFill>
                  <a:srgbClr val="003359"/>
                </a:solidFill>
                <a:effectLst/>
                <a:latin typeface="Brandon Grotesque Regular" panose="020B0503020203060202" pitchFamily="34" charset="0"/>
                <a:ea typeface="Calibri" panose="020F0502020204030204" pitchFamily="34" charset="0"/>
                <a:cs typeface="Times New Roman" panose="02020603050405020304" pitchFamily="18" charset="0"/>
              </a:rPr>
              <a:t>  AMOUNT in numbers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 Box 2">
            <a:extLst>
              <a:ext uri="{FF2B5EF4-FFF2-40B4-BE49-F238E27FC236}">
                <a16:creationId xmlns:a16="http://schemas.microsoft.com/office/drawing/2014/main" id="{97B91E20-4CE8-26ED-7527-322EE385A7C6}"/>
              </a:ext>
            </a:extLst>
          </p:cNvPr>
          <p:cNvSpPr txBox="1">
            <a:spLocks noChangeArrowheads="1"/>
          </p:cNvSpPr>
          <p:nvPr/>
        </p:nvSpPr>
        <p:spPr bwMode="auto">
          <a:xfrm>
            <a:off x="5973911" y="987744"/>
            <a:ext cx="4401820" cy="5355907"/>
          </a:xfrm>
          <a:prstGeom prst="rect">
            <a:avLst/>
          </a:prstGeom>
          <a:noFill/>
          <a:ln w="9525">
            <a:noFill/>
            <a:miter lim="800000"/>
            <a:headEnd/>
            <a:tailEnd/>
          </a:ln>
        </p:spPr>
        <p:txBody>
          <a:bodyPr rot="0" vert="horz" wrap="square" lIns="91440" tIns="45720" rIns="91440" bIns="45720" anchor="t" anchorCtr="0">
            <a:noAutofit/>
          </a:bodyPr>
          <a:lstStyle/>
          <a:p>
            <a:pPr marR="0">
              <a:lnSpc>
                <a:spcPct val="107000"/>
              </a:lnSpc>
              <a:spcBef>
                <a:spcPts val="0"/>
              </a:spcBef>
              <a:spcAft>
                <a:spcPts val="0"/>
              </a:spcAft>
            </a:pPr>
            <a:r>
              <a:rPr lang="en-US" sz="2400" dirty="0">
                <a:solidFill>
                  <a:srgbClr val="003359"/>
                </a:solidFill>
                <a:latin typeface="Brandon Grotesque Regular" panose="020B0503020203060202" pitchFamily="34" charset="0"/>
                <a:ea typeface="Calibri" panose="020F0502020204030204" pitchFamily="34" charset="0"/>
                <a:cs typeface="Times New Roman" panose="02020603050405020304" pitchFamily="18" charset="0"/>
              </a:rPr>
              <a:t>4.</a:t>
            </a:r>
            <a:r>
              <a:rPr lang="en-US" sz="2400" dirty="0">
                <a:solidFill>
                  <a:srgbClr val="003359"/>
                </a:solidFill>
                <a:effectLst/>
                <a:latin typeface="Brandon Grotesque Regular" panose="020B0503020203060202" pitchFamily="34" charset="0"/>
                <a:ea typeface="Calibri" panose="020F0502020204030204" pitchFamily="34" charset="0"/>
                <a:cs typeface="Times New Roman" panose="02020603050405020304" pitchFamily="18" charset="0"/>
              </a:rPr>
              <a:t>  AMOUNT in words</a:t>
            </a:r>
          </a:p>
          <a:p>
            <a:pPr marR="0">
              <a:lnSpc>
                <a:spcPct val="107000"/>
              </a:lnSpc>
              <a:spcBef>
                <a:spcPts val="0"/>
              </a:spcBef>
              <a:spcAft>
                <a:spcPts val="0"/>
              </a:spcAft>
            </a:pPr>
            <a:r>
              <a:rPr lang="en-US" sz="2400" dirty="0">
                <a:solidFill>
                  <a:srgbClr val="003359"/>
                </a:solidFill>
                <a:effectLst/>
                <a:latin typeface="Brandon Grotesque Regular" panose="020B0503020203060202" pitchFamily="34" charset="0"/>
                <a:ea typeface="Calibri" panose="020F0502020204030204" pitchFamily="34" charset="0"/>
                <a:cs typeface="Times New Roman" panose="02020603050405020304" pitchFamily="18" charset="0"/>
              </a:rPr>
              <a:t>5.  MEMO</a:t>
            </a:r>
          </a:p>
          <a:p>
            <a:pPr marR="0">
              <a:lnSpc>
                <a:spcPct val="107000"/>
              </a:lnSpc>
              <a:spcBef>
                <a:spcPts val="0"/>
              </a:spcBef>
              <a:spcAft>
                <a:spcPts val="0"/>
              </a:spcAft>
            </a:pPr>
            <a:r>
              <a:rPr lang="en-US" sz="2400" dirty="0">
                <a:solidFill>
                  <a:srgbClr val="003359"/>
                </a:solidFill>
                <a:effectLst/>
                <a:latin typeface="Brandon Grotesque Regular" panose="020B0503020203060202" pitchFamily="34" charset="0"/>
                <a:ea typeface="Calibri" panose="020F0502020204030204" pitchFamily="34" charset="0"/>
                <a:cs typeface="Times New Roman" panose="02020603050405020304" pitchFamily="18" charset="0"/>
              </a:rPr>
              <a:t>6.  SIGNATURE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14624616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2065814C-97CC-490E-1623-71ED58F7B2E7}"/>
              </a:ext>
            </a:extLst>
          </p:cNvPr>
          <p:cNvSpPr>
            <a:spLocks noGrp="1"/>
          </p:cNvSpPr>
          <p:nvPr>
            <p:ph type="title"/>
          </p:nvPr>
        </p:nvSpPr>
        <p:spPr>
          <a:xfrm>
            <a:off x="895350" y="443593"/>
            <a:ext cx="7200900" cy="1485900"/>
          </a:xfrm>
        </p:spPr>
        <p:txBody>
          <a:bodyPr>
            <a:normAutofit/>
          </a:bodyPr>
          <a:lstStyle/>
          <a:p>
            <a:r>
              <a:rPr lang="en-US" sz="3000" dirty="0">
                <a:solidFill>
                  <a:srgbClr val="003359"/>
                </a:solidFill>
              </a:rPr>
              <a:t>How Do You Cash a Check?</a:t>
            </a:r>
          </a:p>
        </p:txBody>
      </p:sp>
      <p:sp>
        <p:nvSpPr>
          <p:cNvPr id="4" name="Content Placeholder 2">
            <a:extLst>
              <a:ext uri="{FF2B5EF4-FFF2-40B4-BE49-F238E27FC236}">
                <a16:creationId xmlns:a16="http://schemas.microsoft.com/office/drawing/2014/main" id="{E99047A0-B092-097B-B9D1-E5FB236F9962}"/>
              </a:ext>
            </a:extLst>
          </p:cNvPr>
          <p:cNvSpPr txBox="1">
            <a:spLocks/>
          </p:cNvSpPr>
          <p:nvPr/>
        </p:nvSpPr>
        <p:spPr>
          <a:xfrm>
            <a:off x="895350" y="1062718"/>
            <a:ext cx="10401300" cy="4103914"/>
          </a:xfrm>
          <a:prstGeom prst="rect">
            <a:avLst/>
          </a:prstGeom>
        </p:spPr>
        <p:txBody>
          <a:bodyP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solidFill>
                  <a:srgbClr val="003359"/>
                </a:solidFill>
              </a:rPr>
              <a:t>Blank Endorsement </a:t>
            </a:r>
          </a:p>
          <a:p>
            <a:pPr marL="0" indent="0">
              <a:buFont typeface="Arial" panose="020B0604020202020204" pitchFamily="34" charset="0"/>
              <a:buNone/>
            </a:pPr>
            <a:r>
              <a:rPr lang="en-US" dirty="0">
                <a:solidFill>
                  <a:srgbClr val="003359"/>
                </a:solidFill>
              </a:rPr>
              <a:t>1. Sign your name the same way it is written on the front of the check.</a:t>
            </a:r>
          </a:p>
          <a:p>
            <a:pPr marL="0" indent="0">
              <a:buFont typeface="Arial" panose="020B0604020202020204" pitchFamily="34" charset="0"/>
              <a:buNone/>
            </a:pPr>
            <a:endParaRPr lang="en-US" dirty="0">
              <a:solidFill>
                <a:srgbClr val="003359"/>
              </a:solidFill>
            </a:endParaRPr>
          </a:p>
          <a:p>
            <a:pPr marL="0" indent="0">
              <a:buFont typeface="Arial" panose="020B0604020202020204" pitchFamily="34" charset="0"/>
              <a:buNone/>
            </a:pPr>
            <a:endParaRPr lang="en-US" dirty="0">
              <a:solidFill>
                <a:srgbClr val="003359"/>
              </a:solidFill>
            </a:endParaRPr>
          </a:p>
          <a:p>
            <a:pPr marL="0" indent="0">
              <a:buFont typeface="Arial" panose="020B0604020202020204" pitchFamily="34" charset="0"/>
              <a:buNone/>
            </a:pPr>
            <a:endParaRPr lang="en-US" dirty="0">
              <a:solidFill>
                <a:srgbClr val="003359"/>
              </a:solidFill>
            </a:endParaRPr>
          </a:p>
          <a:p>
            <a:pPr marL="0" indent="0">
              <a:buFont typeface="Arial" panose="020B0604020202020204" pitchFamily="34" charset="0"/>
              <a:buNone/>
            </a:pPr>
            <a:endParaRPr lang="en-US" dirty="0">
              <a:solidFill>
                <a:srgbClr val="003359"/>
              </a:solidFill>
            </a:endParaRPr>
          </a:p>
          <a:p>
            <a:pPr marL="0" indent="0">
              <a:buFont typeface="Arial" panose="020B0604020202020204" pitchFamily="34" charset="0"/>
              <a:buNone/>
            </a:pPr>
            <a:endParaRPr lang="en-US" dirty="0">
              <a:solidFill>
                <a:srgbClr val="003359"/>
              </a:solidFill>
            </a:endParaRPr>
          </a:p>
          <a:p>
            <a:pPr marL="0" indent="0">
              <a:buFont typeface="Arial" panose="020B0604020202020204" pitchFamily="34" charset="0"/>
              <a:buNone/>
            </a:pPr>
            <a:endParaRPr lang="en-US" dirty="0">
              <a:solidFill>
                <a:srgbClr val="003359"/>
              </a:solidFill>
            </a:endParaRPr>
          </a:p>
          <a:p>
            <a:pPr marL="0" indent="0">
              <a:buFont typeface="Arial" panose="020B0604020202020204" pitchFamily="34" charset="0"/>
              <a:buNone/>
            </a:pPr>
            <a:r>
              <a:rPr lang="en-US" dirty="0">
                <a:solidFill>
                  <a:srgbClr val="003359"/>
                </a:solidFill>
              </a:rPr>
              <a:t>2. Take check to your bank or other facility that will cash checks.</a:t>
            </a:r>
          </a:p>
          <a:p>
            <a:pPr>
              <a:buFont typeface="Wingdings" panose="05000000000000000000" pitchFamily="2" charset="2"/>
              <a:buChar char="§"/>
            </a:pPr>
            <a:endParaRPr lang="en-US" dirty="0">
              <a:solidFill>
                <a:srgbClr val="003359"/>
              </a:solidFill>
            </a:endParaRPr>
          </a:p>
        </p:txBody>
      </p:sp>
      <p:pic>
        <p:nvPicPr>
          <p:cNvPr id="5" name="Picture 4">
            <a:extLst>
              <a:ext uri="{FF2B5EF4-FFF2-40B4-BE49-F238E27FC236}">
                <a16:creationId xmlns:a16="http://schemas.microsoft.com/office/drawing/2014/main" id="{67EBD673-EBE1-CEA1-1C91-08E9B254EFBC}"/>
              </a:ext>
            </a:extLst>
          </p:cNvPr>
          <p:cNvPicPr>
            <a:picLocks noChangeAspect="1"/>
          </p:cNvPicPr>
          <p:nvPr/>
        </p:nvPicPr>
        <p:blipFill>
          <a:blip r:embed="rId2"/>
          <a:stretch>
            <a:fillRect/>
          </a:stretch>
        </p:blipFill>
        <p:spPr>
          <a:xfrm>
            <a:off x="1285157" y="2036351"/>
            <a:ext cx="1912786" cy="2156647"/>
          </a:xfrm>
          <a:prstGeom prst="rect">
            <a:avLst/>
          </a:prstGeom>
        </p:spPr>
      </p:pic>
    </p:spTree>
    <p:extLst>
      <p:ext uri="{BB962C8B-B14F-4D97-AF65-F5344CB8AC3E}">
        <p14:creationId xmlns:p14="http://schemas.microsoft.com/office/powerpoint/2010/main" val="2864955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A5372-D422-BFD0-A654-A4BE4906B60A}"/>
              </a:ext>
            </a:extLst>
          </p:cNvPr>
          <p:cNvSpPr>
            <a:spLocks noGrp="1"/>
          </p:cNvSpPr>
          <p:nvPr>
            <p:ph type="title"/>
          </p:nvPr>
        </p:nvSpPr>
        <p:spPr/>
        <p:txBody>
          <a:bodyPr/>
          <a:lstStyle/>
          <a:p>
            <a:r>
              <a:rPr lang="en-US" dirty="0"/>
              <a:t>10 Rules About Checking Accounts</a:t>
            </a:r>
          </a:p>
        </p:txBody>
      </p:sp>
      <p:sp>
        <p:nvSpPr>
          <p:cNvPr id="4" name="TextBox 3">
            <a:extLst>
              <a:ext uri="{FF2B5EF4-FFF2-40B4-BE49-F238E27FC236}">
                <a16:creationId xmlns:a16="http://schemas.microsoft.com/office/drawing/2014/main" id="{0B77E117-C7D4-4E14-08AA-95A9463BB07B}"/>
              </a:ext>
            </a:extLst>
          </p:cNvPr>
          <p:cNvSpPr txBox="1"/>
          <p:nvPr/>
        </p:nvSpPr>
        <p:spPr>
          <a:xfrm>
            <a:off x="838200" y="1387863"/>
            <a:ext cx="5943600" cy="3508653"/>
          </a:xfrm>
          <a:prstGeom prst="rect">
            <a:avLst/>
          </a:prstGeom>
          <a:noFill/>
        </p:spPr>
        <p:txBody>
          <a:bodyPr wrap="square">
            <a:spAutoFit/>
          </a:bodyPr>
          <a:lstStyle/>
          <a:p>
            <a:pPr marL="342900" marR="0" lvl="0" indent="-342900">
              <a:buFont typeface="+mj-lt"/>
              <a:buAutoNum type="arabicPeriod"/>
            </a:pPr>
            <a:r>
              <a:rPr lang="en-US" sz="2600" dirty="0">
                <a:solidFill>
                  <a:srgbClr val="003359"/>
                </a:solidFill>
                <a:effectLst/>
                <a:ea typeface="Calibri" panose="020F0502020204030204" pitchFamily="34" charset="0"/>
                <a:cs typeface="Times New Roman" panose="02020603050405020304" pitchFamily="18" charset="0"/>
              </a:rPr>
              <a:t>Only write checks when you have enough money in your account</a:t>
            </a:r>
            <a:endParaRPr lang="en-US" sz="2600" dirty="0">
              <a:effectLst/>
              <a:ea typeface="Calibri" panose="020F0502020204030204" pitchFamily="34" charset="0"/>
              <a:cs typeface="Times New Roman" panose="02020603050405020304" pitchFamily="18" charset="0"/>
            </a:endParaRPr>
          </a:p>
          <a:p>
            <a:pPr marL="342900" marR="0" lvl="0" indent="-342900">
              <a:spcBef>
                <a:spcPts val="1200"/>
              </a:spcBef>
              <a:buFont typeface="+mj-lt"/>
              <a:buAutoNum type="arabicPeriod"/>
            </a:pPr>
            <a:r>
              <a:rPr lang="en-US" sz="2600" dirty="0">
                <a:solidFill>
                  <a:srgbClr val="003359"/>
                </a:solidFill>
                <a:effectLst/>
                <a:ea typeface="Calibri" panose="020F0502020204030204" pitchFamily="34" charset="0"/>
                <a:cs typeface="Times New Roman" panose="02020603050405020304" pitchFamily="18" charset="0"/>
              </a:rPr>
              <a:t>Write checks legibly</a:t>
            </a:r>
            <a:endParaRPr lang="en-US" sz="2600" dirty="0">
              <a:effectLst/>
              <a:ea typeface="Calibri" panose="020F0502020204030204" pitchFamily="34" charset="0"/>
              <a:cs typeface="Times New Roman" panose="02020603050405020304" pitchFamily="18" charset="0"/>
            </a:endParaRPr>
          </a:p>
          <a:p>
            <a:pPr marL="342900" marR="0" lvl="0" indent="-342900">
              <a:spcBef>
                <a:spcPts val="1200"/>
              </a:spcBef>
              <a:buFont typeface="+mj-lt"/>
              <a:buAutoNum type="arabicPeriod"/>
            </a:pPr>
            <a:r>
              <a:rPr lang="en-US" sz="2600" dirty="0">
                <a:solidFill>
                  <a:srgbClr val="003359"/>
                </a:solidFill>
                <a:effectLst/>
                <a:ea typeface="Calibri" panose="020F0502020204030204" pitchFamily="34" charset="0"/>
                <a:cs typeface="Times New Roman" panose="02020603050405020304" pitchFamily="18" charset="0"/>
              </a:rPr>
              <a:t>Always use a </a:t>
            </a:r>
            <a:r>
              <a:rPr lang="en-US" sz="2600" b="1" dirty="0">
                <a:solidFill>
                  <a:srgbClr val="003359"/>
                </a:solidFill>
                <a:effectLst/>
                <a:ea typeface="Calibri" panose="020F0502020204030204" pitchFamily="34" charset="0"/>
                <a:cs typeface="Times New Roman" panose="02020603050405020304" pitchFamily="18" charset="0"/>
              </a:rPr>
              <a:t>pen</a:t>
            </a:r>
            <a:r>
              <a:rPr lang="en-US" sz="2600" dirty="0">
                <a:solidFill>
                  <a:srgbClr val="003359"/>
                </a:solidFill>
                <a:effectLst/>
                <a:ea typeface="Calibri" panose="020F0502020204030204" pitchFamily="34" charset="0"/>
                <a:cs typeface="Times New Roman" panose="02020603050405020304" pitchFamily="18" charset="0"/>
              </a:rPr>
              <a:t> to write checks (preferably a gel ink)</a:t>
            </a:r>
            <a:endParaRPr lang="en-US" sz="2600" dirty="0">
              <a:effectLst/>
              <a:ea typeface="Calibri" panose="020F0502020204030204" pitchFamily="34" charset="0"/>
              <a:cs typeface="Times New Roman" panose="02020603050405020304" pitchFamily="18" charset="0"/>
            </a:endParaRPr>
          </a:p>
          <a:p>
            <a:pPr marL="342900" marR="0" lvl="0" indent="-342900">
              <a:spcBef>
                <a:spcPts val="1200"/>
              </a:spcBef>
              <a:buFont typeface="+mj-lt"/>
              <a:buAutoNum type="arabicPeriod"/>
            </a:pPr>
            <a:r>
              <a:rPr lang="en-US" sz="2600" dirty="0">
                <a:solidFill>
                  <a:srgbClr val="003359"/>
                </a:solidFill>
                <a:effectLst/>
                <a:ea typeface="Calibri" panose="020F0502020204030204" pitchFamily="34" charset="0"/>
                <a:cs typeface="Times New Roman" panose="02020603050405020304" pitchFamily="18" charset="0"/>
              </a:rPr>
              <a:t>Don’t erase mistakes on a check</a:t>
            </a:r>
            <a:endParaRPr lang="en-US" sz="2600" dirty="0">
              <a:effectLst/>
              <a:ea typeface="Calibri" panose="020F0502020204030204" pitchFamily="34" charset="0"/>
              <a:cs typeface="Times New Roman" panose="02020603050405020304" pitchFamily="18" charset="0"/>
            </a:endParaRPr>
          </a:p>
          <a:p>
            <a:pPr marL="342900" marR="0" lvl="0" indent="-342900">
              <a:spcBef>
                <a:spcPts val="1200"/>
              </a:spcBef>
              <a:buFont typeface="+mj-lt"/>
              <a:buAutoNum type="arabicPeriod"/>
            </a:pPr>
            <a:r>
              <a:rPr lang="en-US" sz="2600" dirty="0">
                <a:solidFill>
                  <a:srgbClr val="003359"/>
                </a:solidFill>
                <a:effectLst/>
                <a:ea typeface="Calibri" panose="020F0502020204030204" pitchFamily="34" charset="0"/>
                <a:cs typeface="Times New Roman" panose="02020603050405020304" pitchFamily="18" charset="0"/>
              </a:rPr>
              <a:t>Don’t sign blank checks</a:t>
            </a:r>
            <a:endParaRPr lang="en-US" sz="2600" dirty="0">
              <a:effectLst/>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7C9BDB30-30E9-6B7F-E694-1525FE6A2CEA}"/>
              </a:ext>
            </a:extLst>
          </p:cNvPr>
          <p:cNvSpPr txBox="1"/>
          <p:nvPr/>
        </p:nvSpPr>
        <p:spPr>
          <a:xfrm>
            <a:off x="6096000" y="1387863"/>
            <a:ext cx="5943600" cy="3508653"/>
          </a:xfrm>
          <a:prstGeom prst="rect">
            <a:avLst/>
          </a:prstGeom>
          <a:noFill/>
        </p:spPr>
        <p:txBody>
          <a:bodyPr wrap="square">
            <a:spAutoFit/>
          </a:bodyPr>
          <a:lstStyle/>
          <a:p>
            <a:pPr marR="0" lvl="0">
              <a:spcBef>
                <a:spcPts val="1200"/>
              </a:spcBef>
            </a:pPr>
            <a:r>
              <a:rPr lang="en-US" sz="2600" dirty="0">
                <a:solidFill>
                  <a:srgbClr val="003359"/>
                </a:solidFill>
                <a:effectLst/>
                <a:ea typeface="Calibri" panose="020F0502020204030204" pitchFamily="34" charset="0"/>
                <a:cs typeface="Times New Roman" panose="02020603050405020304" pitchFamily="18" charset="0"/>
              </a:rPr>
              <a:t>6.  Print the right date on a check</a:t>
            </a:r>
          </a:p>
          <a:p>
            <a:pPr marL="514350" marR="0" lvl="0" indent="-514350">
              <a:spcBef>
                <a:spcPts val="1200"/>
              </a:spcBef>
              <a:buAutoNum type="arabicPeriod" startAt="7"/>
            </a:pPr>
            <a:r>
              <a:rPr lang="en-US" sz="2600" dirty="0">
                <a:solidFill>
                  <a:srgbClr val="003359"/>
                </a:solidFill>
                <a:effectLst/>
                <a:ea typeface="Calibri" panose="020F0502020204030204" pitchFamily="34" charset="0"/>
                <a:cs typeface="Times New Roman" panose="02020603050405020304" pitchFamily="18" charset="0"/>
              </a:rPr>
              <a:t>Always keep checks in a safe place</a:t>
            </a:r>
            <a:endParaRPr lang="en-US" sz="2600" dirty="0">
              <a:ea typeface="Calibri" panose="020F0502020204030204" pitchFamily="34" charset="0"/>
              <a:cs typeface="Times New Roman" panose="02020603050405020304" pitchFamily="18" charset="0"/>
            </a:endParaRPr>
          </a:p>
          <a:p>
            <a:pPr marL="514350" marR="0" lvl="0" indent="-514350">
              <a:spcBef>
                <a:spcPts val="1200"/>
              </a:spcBef>
              <a:buAutoNum type="arabicPeriod" startAt="7"/>
            </a:pPr>
            <a:r>
              <a:rPr lang="en-US" sz="2600" dirty="0">
                <a:solidFill>
                  <a:srgbClr val="003359"/>
                </a:solidFill>
                <a:effectLst/>
                <a:ea typeface="Calibri" panose="020F0502020204030204" pitchFamily="34" charset="0"/>
                <a:cs typeface="Times New Roman" panose="02020603050405020304" pitchFamily="18" charset="0"/>
              </a:rPr>
              <a:t>Destroy voided or unused checks</a:t>
            </a:r>
            <a:endParaRPr lang="en-US" sz="2600" dirty="0">
              <a:ea typeface="Calibri" panose="020F0502020204030204" pitchFamily="34" charset="0"/>
              <a:cs typeface="Times New Roman" panose="02020603050405020304" pitchFamily="18" charset="0"/>
            </a:endParaRPr>
          </a:p>
          <a:p>
            <a:pPr marL="514350" marR="0" lvl="0" indent="-514350">
              <a:spcBef>
                <a:spcPts val="1200"/>
              </a:spcBef>
              <a:buAutoNum type="arabicPeriod" startAt="7"/>
            </a:pPr>
            <a:r>
              <a:rPr lang="en-US" sz="2600" dirty="0">
                <a:solidFill>
                  <a:srgbClr val="003359"/>
                </a:solidFill>
                <a:effectLst/>
                <a:ea typeface="Calibri" panose="020F0502020204030204" pitchFamily="34" charset="0"/>
                <a:cs typeface="Times New Roman" panose="02020603050405020304" pitchFamily="18" charset="0"/>
              </a:rPr>
              <a:t>Record every transaction in the checkbook register</a:t>
            </a:r>
            <a:endParaRPr lang="en-US" sz="2600" dirty="0">
              <a:ea typeface="Calibri" panose="020F0502020204030204" pitchFamily="34" charset="0"/>
              <a:cs typeface="Times New Roman" panose="02020603050405020304" pitchFamily="18" charset="0"/>
            </a:endParaRPr>
          </a:p>
          <a:p>
            <a:pPr marL="514350" marR="0" lvl="0" indent="-514350">
              <a:spcBef>
                <a:spcPts val="1200"/>
              </a:spcBef>
              <a:buAutoNum type="arabicPeriod" startAt="7"/>
            </a:pPr>
            <a:r>
              <a:rPr lang="en-US" sz="2600" dirty="0">
                <a:solidFill>
                  <a:srgbClr val="003359"/>
                </a:solidFill>
                <a:effectLst/>
                <a:ea typeface="Calibri" panose="020F0502020204030204" pitchFamily="34" charset="0"/>
                <a:cs typeface="Times New Roman" panose="02020603050405020304" pitchFamily="18" charset="0"/>
              </a:rPr>
              <a:t>Review your monthly bank statement for accuracy</a:t>
            </a:r>
            <a:endParaRPr lang="en-US" sz="26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1328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4A015D0-656A-7786-3093-2AAF342FFAD2}"/>
              </a:ext>
            </a:extLst>
          </p:cNvPr>
          <p:cNvSpPr txBox="1"/>
          <p:nvPr/>
        </p:nvSpPr>
        <p:spPr>
          <a:xfrm>
            <a:off x="2165101" y="4302724"/>
            <a:ext cx="7093609" cy="276999"/>
          </a:xfrm>
          <a:prstGeom prst="rect">
            <a:avLst/>
          </a:prstGeom>
          <a:noFill/>
        </p:spPr>
        <p:txBody>
          <a:bodyPr wrap="none" rtlCol="0">
            <a:spAutoFit/>
          </a:bodyPr>
          <a:lstStyle/>
          <a:p>
            <a:r>
              <a:rPr lang="en-US" sz="1200" dirty="0"/>
              <a:t>Farm Credit is not a depository institution; therefore, we don’t offer traditional checking and savings programs.</a:t>
            </a:r>
          </a:p>
        </p:txBody>
      </p:sp>
      <p:sp>
        <p:nvSpPr>
          <p:cNvPr id="5" name="TextBox 4">
            <a:extLst>
              <a:ext uri="{FF2B5EF4-FFF2-40B4-BE49-F238E27FC236}">
                <a16:creationId xmlns:a16="http://schemas.microsoft.com/office/drawing/2014/main" id="{DB85F9E0-6987-B625-1079-0D0D620521AD}"/>
              </a:ext>
            </a:extLst>
          </p:cNvPr>
          <p:cNvSpPr txBox="1"/>
          <p:nvPr/>
        </p:nvSpPr>
        <p:spPr>
          <a:xfrm>
            <a:off x="1010920" y="1323135"/>
            <a:ext cx="10170160" cy="2022348"/>
          </a:xfrm>
          <a:prstGeom prst="rect">
            <a:avLst/>
          </a:prstGeom>
          <a:noFill/>
        </p:spPr>
        <p:txBody>
          <a:bodyPr wrap="square">
            <a:spAutoFit/>
          </a:bodyPr>
          <a:lstStyle/>
          <a:p>
            <a:pPr marL="0" marR="0">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IMPORTANT NOTICE AND DISCLAIMER</a:t>
            </a:r>
          </a:p>
          <a:p>
            <a:pPr marL="0" marR="0">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materials are provided for educational and informational purposes only and do not constitute legal, financial, tax, or investment advice on any matter. We do not warrant that the materials provided are current and up-to-date with applicable laws and practices. You should not act or refrain from acting based on these materials or the information they contain without seeking legal advice from an attorney licensed in your jurisdiction or other appropriate professional. To the fullest extent provided by law, Farm Credit of the Virginias, ACA will not be liable for any loss or damage caused by your reliance on these materials or any information contained in these materials. Your use of the materials is at your own risk, and by accessing the materials, you hereby waive and hold harmless Farm Credit of the Virginias from any claims resulting therefrom.  </a:t>
            </a:r>
          </a:p>
          <a:p>
            <a:pPr marL="0" marR="0">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Aft>
                <a:spcPts val="800"/>
              </a:spcAf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Copyright© 2025 by Farm Credit of the Virginias ACA. All Rights Reserved. No portion of these materials may be copied, modified, distributed, transmitted, or publicly displayed without prior written permission of Farm Credit of the Virginias, ACA.</a:t>
            </a:r>
          </a:p>
        </p:txBody>
      </p:sp>
    </p:spTree>
    <p:extLst>
      <p:ext uri="{BB962C8B-B14F-4D97-AF65-F5344CB8AC3E}">
        <p14:creationId xmlns:p14="http://schemas.microsoft.com/office/powerpoint/2010/main" val="4145515916"/>
      </p:ext>
    </p:extLst>
  </p:cSld>
  <p:clrMapOvr>
    <a:masterClrMapping/>
  </p:clrMapOvr>
</p:sld>
</file>

<file path=ppt/theme/theme1.xml><?xml version="1.0" encoding="utf-8"?>
<a:theme xmlns:a="http://schemas.openxmlformats.org/drawingml/2006/main" name="Knowledge Center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0DC5F692-02D1-4868-82EC-797A15591B4C}" vid="{0EA5283C-9400-426D-A5B1-F76167163E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Knowledge Center PowerPoint Template 2025</Template>
  <TotalTime>49</TotalTime>
  <Words>518</Words>
  <Application>Microsoft Office PowerPoint</Application>
  <PresentationFormat>Widescreen</PresentationFormat>
  <Paragraphs>74</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Brandon Grotesque Regular</vt:lpstr>
      <vt:lpstr>Calibri</vt:lpstr>
      <vt:lpstr>Courier New</vt:lpstr>
      <vt:lpstr>Glypha LT Pro</vt:lpstr>
      <vt:lpstr>Wingdings</vt:lpstr>
      <vt:lpstr>Knowledge Center Theme</vt:lpstr>
      <vt:lpstr>PowerPoint Presentation</vt:lpstr>
      <vt:lpstr>PowerPoint Presentation</vt:lpstr>
      <vt:lpstr>Why do People Use Checking Accounts?</vt:lpstr>
      <vt:lpstr>What is a Check?</vt:lpstr>
      <vt:lpstr>Parts of a Check</vt:lpstr>
      <vt:lpstr>How Do You Write a Check?</vt:lpstr>
      <vt:lpstr>How Do You Cash a Check?</vt:lpstr>
      <vt:lpstr>10 Rules About Checking Accounts</vt:lpstr>
      <vt:lpstr>PowerPoint Presentation</vt:lpstr>
      <vt:lpstr>PowerPoint Presentation</vt:lpstr>
    </vt:vector>
  </TitlesOfParts>
  <Company>AgFirst Farm Credit Bank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Rothwell, Marie</dc:creator>
  <cp:lastModifiedBy>Rothwell, Marie</cp:lastModifiedBy>
  <cp:revision>4</cp:revision>
  <dcterms:created xsi:type="dcterms:W3CDTF">2025-09-29T18:40:46Z</dcterms:created>
  <dcterms:modified xsi:type="dcterms:W3CDTF">2025-10-02T17:04:05Z</dcterms:modified>
</cp:coreProperties>
</file>