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57" r:id="rId7"/>
    <p:sldId id="261" r:id="rId8"/>
    <p:sldId id="278" r:id="rId9"/>
    <p:sldId id="272" r:id="rId10"/>
    <p:sldId id="273" r:id="rId11"/>
    <p:sldId id="262" r:id="rId12"/>
    <p:sldId id="274" r:id="rId13"/>
    <p:sldId id="275" r:id="rId14"/>
    <p:sldId id="263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3" y="5428345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0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7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6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7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3" y="5428345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2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3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0" y="5703734"/>
            <a:ext cx="2391241" cy="7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1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00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AE1F-8CA7-9747-A877-ADA0B8A4745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E102-C01E-6140-A8F0-D80464E1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-h.org/" TargetMode="External"/><Relationship Id="rId3" Type="http://schemas.openxmlformats.org/officeDocument/2006/relationships/hyperlink" Target="http://www.agcareers.com/" TargetMode="External"/><Relationship Id="rId7" Type="http://schemas.openxmlformats.org/officeDocument/2006/relationships/hyperlink" Target="http://www.ffa.org/" TargetMode="External"/><Relationship Id="rId2" Type="http://schemas.openxmlformats.org/officeDocument/2006/relationships/hyperlink" Target="http://www.agexplor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da.gov/" TargetMode="External"/><Relationship Id="rId5" Type="http://schemas.openxmlformats.org/officeDocument/2006/relationships/hyperlink" Target="http://www.farmcreditknowledgecenter.com/" TargetMode="External"/><Relationship Id="rId4" Type="http://schemas.openxmlformats.org/officeDocument/2006/relationships/hyperlink" Target="http://www.farmflavor.com/" TargetMode="Externa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rmcreditknowledgecent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134" y="2170249"/>
            <a:ext cx="7242047" cy="2098226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CAREERS IN</a:t>
            </a:r>
            <a:br>
              <a:rPr lang="en-US" dirty="0" smtClean="0"/>
            </a:br>
            <a:r>
              <a:rPr lang="en-US" dirty="0" smtClean="0"/>
              <a:t>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849120"/>
            <a:ext cx="7537399" cy="3581401"/>
          </a:xfrm>
        </p:spPr>
        <p:txBody>
          <a:bodyPr/>
          <a:lstStyle/>
          <a:p>
            <a:r>
              <a:rPr lang="en-US" dirty="0" smtClean="0"/>
              <a:t>Start By Building Your Resume</a:t>
            </a:r>
          </a:p>
          <a:p>
            <a:pPr lvl="1"/>
            <a:r>
              <a:rPr lang="en-US" dirty="0" smtClean="0"/>
              <a:t>Join FFA and/or 4-H</a:t>
            </a:r>
          </a:p>
          <a:p>
            <a:pPr lvl="1"/>
            <a:r>
              <a:rPr lang="en-US" dirty="0" smtClean="0"/>
              <a:t>Volunteer in the community</a:t>
            </a:r>
          </a:p>
          <a:p>
            <a:pPr lvl="1"/>
            <a:r>
              <a:rPr lang="en-US" dirty="0" smtClean="0"/>
              <a:t>Get certifications (First Aide, Child Care, MSDOS)</a:t>
            </a:r>
          </a:p>
          <a:p>
            <a:pPr lvl="1"/>
            <a:r>
              <a:rPr lang="en-US" dirty="0" smtClean="0"/>
              <a:t>Talk to a Career Coach or Guidance Counselor</a:t>
            </a:r>
          </a:p>
          <a:p>
            <a:pPr lvl="1"/>
            <a:r>
              <a:rPr lang="en-US" dirty="0" smtClean="0"/>
              <a:t>Seek leadership opportunities</a:t>
            </a:r>
          </a:p>
          <a:p>
            <a:pPr lvl="0"/>
            <a:r>
              <a:rPr lang="en-US" dirty="0" smtClean="0">
                <a:solidFill>
                  <a:srgbClr val="648C1A"/>
                </a:solidFill>
              </a:rPr>
              <a:t>Use the Resume Worksheet</a:t>
            </a:r>
            <a:endParaRPr lang="en-US" dirty="0">
              <a:solidFill>
                <a:srgbClr val="648C1A"/>
              </a:solidFill>
            </a:endParaRPr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95120"/>
            <a:ext cx="3081394" cy="18389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Dress For Success</a:t>
            </a:r>
          </a:p>
          <a:p>
            <a:pPr lvl="1"/>
            <a:r>
              <a:rPr lang="en-US" dirty="0" smtClean="0"/>
              <a:t>The Job You Want</a:t>
            </a:r>
          </a:p>
          <a:p>
            <a:pPr lvl="1"/>
            <a:r>
              <a:rPr lang="en-US" dirty="0" smtClean="0"/>
              <a:t>Your Day</a:t>
            </a:r>
          </a:p>
          <a:p>
            <a:pPr lvl="1"/>
            <a:r>
              <a:rPr lang="en-US" dirty="0" smtClean="0"/>
              <a:t>The Situation</a:t>
            </a:r>
          </a:p>
          <a:p>
            <a:r>
              <a:rPr lang="en-US" dirty="0" smtClean="0"/>
              <a:t>First Impressions Begin Before You Speak!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4" y="612324"/>
            <a:ext cx="4119506" cy="2636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4" y="3248477"/>
            <a:ext cx="4119506" cy="23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428749"/>
            <a:ext cx="4640580" cy="3959703"/>
          </a:xfrm>
        </p:spPr>
        <p:txBody>
          <a:bodyPr>
            <a:normAutofit/>
          </a:bodyPr>
          <a:lstStyle/>
          <a:p>
            <a:r>
              <a:rPr lang="en-US" dirty="0" smtClean="0"/>
              <a:t>Master the Business Handshake!</a:t>
            </a:r>
          </a:p>
          <a:p>
            <a:pPr lvl="1"/>
            <a:r>
              <a:rPr lang="en-US" dirty="0" smtClean="0">
                <a:solidFill>
                  <a:srgbClr val="648C1A"/>
                </a:solidFill>
              </a:rPr>
              <a:t>Introduce yourself</a:t>
            </a:r>
          </a:p>
          <a:p>
            <a:pPr lvl="1"/>
            <a:r>
              <a:rPr lang="en-US" dirty="0" smtClean="0">
                <a:solidFill>
                  <a:srgbClr val="648C1A"/>
                </a:solidFill>
              </a:rPr>
              <a:t>Pump hand 2-3 times</a:t>
            </a:r>
          </a:p>
          <a:p>
            <a:pPr lvl="1"/>
            <a:r>
              <a:rPr lang="en-US" dirty="0" smtClean="0">
                <a:solidFill>
                  <a:srgbClr val="648C1A"/>
                </a:solidFill>
              </a:rPr>
              <a:t>No forceful grips!</a:t>
            </a:r>
          </a:p>
          <a:p>
            <a:pPr lvl="1"/>
            <a:r>
              <a:rPr lang="en-US" dirty="0" smtClean="0">
                <a:solidFill>
                  <a:srgbClr val="648C1A"/>
                </a:solidFill>
              </a:rPr>
              <a:t>No fish hands!</a:t>
            </a:r>
          </a:p>
          <a:p>
            <a:pPr lvl="1"/>
            <a:r>
              <a:rPr lang="en-US" dirty="0" smtClean="0">
                <a:solidFill>
                  <a:srgbClr val="648C1A"/>
                </a:solidFill>
              </a:rPr>
              <a:t>No lady fingers!</a:t>
            </a:r>
          </a:p>
          <a:p>
            <a:pPr lvl="1"/>
            <a:r>
              <a:rPr lang="en-US" dirty="0" smtClean="0">
                <a:solidFill>
                  <a:srgbClr val="648C1A"/>
                </a:solidFill>
              </a:rPr>
              <a:t>One hand only</a:t>
            </a:r>
          </a:p>
          <a:p>
            <a:pPr lvl="0"/>
            <a:r>
              <a:rPr lang="en-US" dirty="0" smtClean="0">
                <a:solidFill>
                  <a:srgbClr val="648C1A"/>
                </a:solidFill>
              </a:rPr>
              <a:t>What if it’s sweaty?</a:t>
            </a:r>
          </a:p>
          <a:p>
            <a:pPr lvl="0"/>
            <a:r>
              <a:rPr lang="en-US" dirty="0" smtClean="0">
                <a:solidFill>
                  <a:srgbClr val="648C1A"/>
                </a:solidFill>
              </a:rPr>
              <a:t>End after 3-4 seconds</a:t>
            </a:r>
            <a:endParaRPr lang="en-US" dirty="0">
              <a:solidFill>
                <a:srgbClr val="648C1A"/>
              </a:solidFill>
            </a:endParaRPr>
          </a:p>
          <a:p>
            <a:pPr marL="530352" lvl="1" indent="0">
              <a:buNone/>
            </a:pPr>
            <a:endParaRPr lang="en-US" dirty="0">
              <a:solidFill>
                <a:srgbClr val="648C1A"/>
              </a:solidFill>
            </a:endParaRPr>
          </a:p>
          <a:p>
            <a:pPr marL="530352" lvl="1" indent="0">
              <a:buNone/>
            </a:pPr>
            <a:endParaRPr lang="en-US" dirty="0">
              <a:solidFill>
                <a:srgbClr val="648C1A"/>
              </a:solidFill>
            </a:endParaRP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15" y="1687830"/>
            <a:ext cx="3295650" cy="37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Yourself with Knowledge!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84960"/>
            <a:ext cx="72009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Visit: </a:t>
            </a:r>
          </a:p>
          <a:p>
            <a:r>
              <a:rPr lang="en-US" dirty="0" smtClean="0">
                <a:hlinkClick r:id="rId2"/>
              </a:rPr>
              <a:t>www.AgExplorer.com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www.AgCareers.com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www.FarmFlavor.com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www.FarmCreditKnowledgeCenter.com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www.USDA.gov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www.FFA.org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www.4-H.org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3239" y="2175570"/>
            <a:ext cx="2663081" cy="24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70" y="1535430"/>
            <a:ext cx="7048500" cy="4457700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742757" y="1175385"/>
            <a:ext cx="6791325" cy="3549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648C1A"/>
                </a:solidFill>
                <a:latin typeface="Brandon Grotesque Regular" panose="020B0503020203060202" pitchFamily="34" charset="0"/>
              </a:rPr>
              <a:t>The Farm Credit System is a nationwide network of lending cooperatives that serve rural America</a:t>
            </a:r>
            <a:endParaRPr lang="en-US" sz="1800" dirty="0">
              <a:solidFill>
                <a:srgbClr val="648C1A"/>
              </a:solidFill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648C1A"/>
                </a:solidFill>
                <a:latin typeface="Brandon Grotesque Regular" panose="020B0503020203060202" pitchFamily="34" charset="0"/>
              </a:rPr>
              <a:t>Mission: to provide a reliable source of credit for American Agriculture by making loans and providing insurance to qualified borrowers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5070" y="2098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648C1A"/>
                </a:solidFill>
                <a:latin typeface="Franklin Gothic Book" panose="020B0503020102020204" pitchFamily="34" charset="0"/>
              </a:rPr>
              <a:t>Who is Farm Credit?</a:t>
            </a:r>
            <a:endParaRPr lang="en-US" sz="3200" dirty="0">
              <a:solidFill>
                <a:srgbClr val="648C1A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376465" cy="1485900"/>
          </a:xfrm>
        </p:spPr>
        <p:txBody>
          <a:bodyPr/>
          <a:lstStyle/>
          <a:p>
            <a:r>
              <a:rPr lang="en-US" dirty="0" smtClean="0"/>
              <a:t>Farm Credit Knowledge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81" y="1558950"/>
            <a:ext cx="7200900" cy="4023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randon Grotesque Regular" panose="020B0503020203060202" pitchFamily="34" charset="0"/>
              </a:rPr>
              <a:t>Our Mission: To Facilitate the Sharing of Knowledge and Resources within our Community for the Betterment of </a:t>
            </a:r>
            <a:r>
              <a:rPr lang="en-US" b="1" u="sng" dirty="0">
                <a:latin typeface="Brandon Grotesque Regular" panose="020B0503020203060202" pitchFamily="34" charset="0"/>
              </a:rPr>
              <a:t>ALL </a:t>
            </a:r>
            <a:r>
              <a:rPr lang="en-US" dirty="0">
                <a:latin typeface="Brandon Grotesque Regular" panose="020B0503020203060202" pitchFamily="34" charset="0"/>
              </a:rPr>
              <a:t>Farmers and Those Interested in Agriculture</a:t>
            </a:r>
          </a:p>
          <a:p>
            <a:pPr marL="0" indent="0" algn="ctr">
              <a:buNone/>
            </a:pPr>
            <a:endParaRPr lang="en-US" b="1" u="sng" dirty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Brandon Grotesque Regular" panose="020B0503020203060202" pitchFamily="34" charset="0"/>
              </a:rPr>
              <a:t>We serve as a </a:t>
            </a:r>
            <a:r>
              <a:rPr lang="en-US" b="1" dirty="0">
                <a:latin typeface="Brandon Grotesque Regular" panose="020B0503020203060202" pitchFamily="34" charset="0"/>
              </a:rPr>
              <a:t>“One Stop Shop” </a:t>
            </a:r>
            <a:r>
              <a:rPr lang="en-US" dirty="0">
                <a:latin typeface="Brandon Grotesque Regular" panose="020B0503020203060202" pitchFamily="34" charset="0"/>
              </a:rPr>
              <a:t>for Valuable Information, Data, Facts and Resources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b="1" u="sng" dirty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Brandon Grotesque Regular" panose="020B0503020203060202" pitchFamily="34" charset="0"/>
              </a:rPr>
              <a:t>Our team members are “Network Agents” where we strive to build relationships and make connections</a:t>
            </a:r>
            <a:r>
              <a:rPr lang="en-US" dirty="0" smtClean="0">
                <a:latin typeface="Brandon Grotesque Regular" panose="020B0503020203060202" pitchFamily="34" charset="0"/>
              </a:rPr>
              <a:t>.</a:t>
            </a:r>
            <a:endParaRPr lang="en-US" dirty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randon Grotesque Regular" panose="020B0503020203060202" pitchFamily="34" charset="0"/>
                <a:hlinkClick r:id="rId2"/>
              </a:rPr>
              <a:t>www.farmcreditknowledgecenter.com</a:t>
            </a:r>
            <a:endParaRPr lang="en-US" dirty="0" smtClean="0">
              <a:latin typeface="Brandon Grotesque Regular" panose="020B0503020203060202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3359"/>
                </a:solidFill>
                <a:latin typeface="Brandon Grotesque Regular" panose="020B0503020203060202" pitchFamily="34" charset="0"/>
              </a:rPr>
              <a:t>Email:  KnowledgeCenter@fcvirginias.com</a:t>
            </a:r>
            <a:endParaRPr lang="en-US" dirty="0">
              <a:solidFill>
                <a:srgbClr val="003359"/>
              </a:solidFill>
              <a:latin typeface="Brandon Grotesque Regular" panose="020B0503020203060202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a Career in </a:t>
            </a:r>
            <a:br>
              <a:rPr lang="en-US" dirty="0" smtClean="0"/>
            </a:br>
            <a:r>
              <a:rPr lang="en-US" dirty="0" smtClean="0"/>
              <a:t>Agriculture?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43" y="4013200"/>
            <a:ext cx="3845457" cy="2574231"/>
          </a:xfrm>
          <a:prstGeom prst="rect">
            <a:avLst/>
          </a:prstGeom>
          <a:ln w="127000" cap="sq">
            <a:solidFill>
              <a:schemeClr val="accent3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0" y="2230258"/>
            <a:ext cx="720000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9273" y="1870742"/>
            <a:ext cx="6761018" cy="358140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000" dirty="0">
                <a:solidFill>
                  <a:srgbClr val="648C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Less than 2% is directly involved and provide enough food and fiber for 166 people.</a:t>
            </a:r>
          </a:p>
          <a:p>
            <a:r>
              <a:rPr lang="en-US" sz="3000" dirty="0" smtClean="0"/>
              <a:t>Not </a:t>
            </a:r>
            <a:r>
              <a:rPr lang="en-US" sz="3000" dirty="0" smtClean="0"/>
              <a:t>all agricultural workers work on a farm</a:t>
            </a:r>
          </a:p>
          <a:p>
            <a:r>
              <a:rPr lang="en-US" sz="3000" dirty="0" smtClean="0"/>
              <a:t>In </a:t>
            </a:r>
            <a:r>
              <a:rPr lang="en-US" sz="3000" dirty="0"/>
              <a:t>2017, 21.6 million full- and part-time jobs were related to the agricultural and food </a:t>
            </a:r>
            <a:r>
              <a:rPr lang="en-US" sz="3000" dirty="0" smtClean="0"/>
              <a:t>sectors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1700" dirty="0" smtClean="0"/>
              <a:t>Resource:  www.ers.usda.gov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012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top careers in Agriculture?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30400"/>
            <a:ext cx="72009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3000" dirty="0" smtClean="0"/>
              <a:t>Hydrologist</a:t>
            </a:r>
          </a:p>
          <a:p>
            <a:r>
              <a:rPr lang="en-US" sz="3000" dirty="0" smtClean="0"/>
              <a:t>Agriculture Communicator</a:t>
            </a:r>
          </a:p>
          <a:p>
            <a:r>
              <a:rPr lang="en-US" sz="3000" dirty="0" smtClean="0"/>
              <a:t>Food Scientist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1050" dirty="0" smtClean="0"/>
              <a:t>Resource: www.agcareers.com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28700" y="4497070"/>
            <a:ext cx="4620895" cy="132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b="1" dirty="0">
                <a:solidFill>
                  <a:srgbClr val="003359"/>
                </a:solidFill>
                <a:effectLst/>
                <a:latin typeface="Glypha LT Pro" panose="020607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in high demand</a:t>
            </a:r>
            <a:r>
              <a:rPr lang="en-US" dirty="0">
                <a:solidFill>
                  <a:srgbClr val="003359"/>
                </a:solidFill>
                <a:effectLst/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48C1A"/>
                </a:solidFill>
                <a:effectLst/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research scientists, agronomists, veterinarians, salespeople, finance experts, information technologists, electricians and mechanics – just to name a few.</a:t>
            </a:r>
            <a:endParaRPr lang="en-US" sz="1600" dirty="0">
              <a:solidFill>
                <a:srgbClr val="648C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648C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200" b="1" dirty="0">
                <a:solidFill>
                  <a:srgbClr val="FFFFFF"/>
                </a:solidFill>
                <a:effectLst/>
                <a:latin typeface="Bickley Script" panose="030202020406070A09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648C1A"/>
                </a:solidFill>
              </a:rPr>
              <a:t>Quick</a:t>
            </a:r>
            <a:r>
              <a:rPr lang="en-US" dirty="0" smtClean="0"/>
              <a:t> Facts: </a:t>
            </a:r>
            <a:r>
              <a:rPr lang="en-US" sz="1500" dirty="0" smtClean="0"/>
              <a:t>(agcareers.com)</a:t>
            </a:r>
            <a:endParaRPr lang="en-US" sz="1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300428"/>
              </p:ext>
            </p:extLst>
          </p:nvPr>
        </p:nvGraphicFramePr>
        <p:xfrm>
          <a:off x="777487" y="1428750"/>
          <a:ext cx="7970272" cy="4074804"/>
        </p:xfrm>
        <a:graphic>
          <a:graphicData uri="http://schemas.openxmlformats.org/drawingml/2006/table">
            <a:tbl>
              <a:tblPr/>
              <a:tblGrid>
                <a:gridCol w="1992568">
                  <a:extLst>
                    <a:ext uri="{9D8B030D-6E8A-4147-A177-3AD203B41FA5}">
                      <a16:colId xmlns:a16="http://schemas.microsoft.com/office/drawing/2014/main" val="110947479"/>
                    </a:ext>
                  </a:extLst>
                </a:gridCol>
                <a:gridCol w="1992568">
                  <a:extLst>
                    <a:ext uri="{9D8B030D-6E8A-4147-A177-3AD203B41FA5}">
                      <a16:colId xmlns:a16="http://schemas.microsoft.com/office/drawing/2014/main" val="3210524848"/>
                    </a:ext>
                  </a:extLst>
                </a:gridCol>
                <a:gridCol w="1992568">
                  <a:extLst>
                    <a:ext uri="{9D8B030D-6E8A-4147-A177-3AD203B41FA5}">
                      <a16:colId xmlns:a16="http://schemas.microsoft.com/office/drawing/2014/main" val="3214453197"/>
                    </a:ext>
                  </a:extLst>
                </a:gridCol>
                <a:gridCol w="1992568">
                  <a:extLst>
                    <a:ext uri="{9D8B030D-6E8A-4147-A177-3AD203B41FA5}">
                      <a16:colId xmlns:a16="http://schemas.microsoft.com/office/drawing/2014/main" val="2428979649"/>
                    </a:ext>
                  </a:extLst>
                </a:gridCol>
              </a:tblGrid>
              <a:tr h="44964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Facts: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Hydrologist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Agriculture Communicator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Food Scientist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884836"/>
                  </a:ext>
                </a:extLst>
              </a:tr>
              <a:tr h="9125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8C1A"/>
                          </a:solidFill>
                        </a:rPr>
                        <a:t>Overview</a:t>
                      </a:r>
                      <a:endParaRPr lang="en-US" dirty="0">
                        <a:solidFill>
                          <a:srgbClr val="648C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648C1A"/>
                          </a:solidFill>
                        </a:rPr>
                        <a:t>Hydrologists oversee and implement the examination of water that is either above or below the earth's surface through physical characteristics, distribution, and circulation</a:t>
                      </a:r>
                      <a:endParaRPr lang="en-US" sz="1000" dirty="0">
                        <a:solidFill>
                          <a:srgbClr val="648C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648C1A"/>
                          </a:solidFill>
                          <a:effectLst/>
                        </a:rPr>
                        <a:t>Marketing Specialists are responsible for getting the appropriate communication message and medium delivered to the public.</a:t>
                      </a:r>
                      <a:endParaRPr lang="en-US" sz="10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648C1A"/>
                          </a:solidFill>
                          <a:effectLst/>
                        </a:rPr>
                        <a:t>Product Development Food Scientists research and revamp the process of canning, freezing, storing, and packaging of food.</a:t>
                      </a:r>
                      <a:endParaRPr lang="en-US" sz="10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22103"/>
                  </a:ext>
                </a:extLst>
              </a:tr>
              <a:tr h="36288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48C1A"/>
                          </a:solidFill>
                          <a:effectLst/>
                        </a:rPr>
                        <a:t>2018 Median Pay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$51,000 </a:t>
                      </a:r>
                      <a:r>
                        <a:rPr lang="en-US" sz="1400" dirty="0">
                          <a:solidFill>
                            <a:srgbClr val="648C1A"/>
                          </a:solidFill>
                          <a:effectLst/>
                        </a:rPr>
                        <a:t>per year </a:t>
                      </a:r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$70,221 per year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$70,418 per year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19295"/>
                  </a:ext>
                </a:extLst>
              </a:tr>
              <a:tr h="100508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48C1A"/>
                          </a:solidFill>
                          <a:effectLst/>
                        </a:rPr>
                        <a:t>Typical Entry-Level 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48C1A"/>
                          </a:solidFill>
                          <a:effectLst/>
                        </a:rPr>
                        <a:t>Bachelor's </a:t>
                      </a:r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degree:</a:t>
                      </a:r>
                    </a:p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Biology</a:t>
                      </a:r>
                      <a:r>
                        <a:rPr lang="en-US" sz="1400" baseline="0" dirty="0" smtClean="0">
                          <a:solidFill>
                            <a:srgbClr val="648C1A"/>
                          </a:solidFill>
                          <a:effectLst/>
                        </a:rPr>
                        <a:t> or related Environmental Field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Bachelor’s degree:</a:t>
                      </a:r>
                      <a:r>
                        <a:rPr lang="en-US" sz="1400" baseline="0" dirty="0" smtClean="0">
                          <a:solidFill>
                            <a:srgbClr val="648C1A"/>
                          </a:solidFill>
                          <a:effectLst/>
                        </a:rPr>
                        <a:t> Ag Business, Marketing, Communication or Education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Bachelor’s degree: Food Science, Nutrition, Food Engineering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450643"/>
                  </a:ext>
                </a:extLst>
              </a:tr>
              <a:tr h="8199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Recommended High School Courses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Ag</a:t>
                      </a:r>
                      <a:r>
                        <a:rPr lang="en-US" sz="1400" baseline="0" dirty="0" smtClean="0">
                          <a:solidFill>
                            <a:srgbClr val="648C1A"/>
                          </a:solidFill>
                          <a:effectLst/>
                        </a:rPr>
                        <a:t> Ed, Science, Biology, Chemistry, Earth Science, Mathematics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Ag Ed, Science, Mathematics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Ag Ed, Biology,</a:t>
                      </a:r>
                      <a:r>
                        <a:rPr lang="en-US" sz="1400" baseline="0" dirty="0" smtClean="0">
                          <a:solidFill>
                            <a:srgbClr val="648C1A"/>
                          </a:solidFill>
                          <a:effectLst/>
                        </a:rPr>
                        <a:t> Chemistry, Mathematics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778064"/>
                  </a:ext>
                </a:extLst>
              </a:tr>
              <a:tr h="3628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Job Outlook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Fair to Good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Good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48C1A"/>
                          </a:solidFill>
                          <a:effectLst/>
                        </a:rPr>
                        <a:t>Great to Excellent</a:t>
                      </a:r>
                      <a:endParaRPr lang="en-US" sz="1400" dirty="0">
                        <a:solidFill>
                          <a:srgbClr val="648C1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8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91160"/>
            <a:ext cx="7200900" cy="1485900"/>
          </a:xfrm>
        </p:spPr>
        <p:txBody>
          <a:bodyPr/>
          <a:lstStyle/>
          <a:p>
            <a:r>
              <a:rPr lang="en-US" dirty="0" smtClean="0"/>
              <a:t>What Schools in my State offer Agriculture Programs?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056" y="1877060"/>
            <a:ext cx="7994470" cy="364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Bluefield State College, Bluefield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Carver Career Center, Charleston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 West Virginia Community &amp; Tech College, Moorefield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 W </a:t>
            </a:r>
            <a:r>
              <a:rPr lang="en-US" sz="2400" dirty="0" err="1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Eberle</a:t>
            </a: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Technical Center, Buckhannon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Glenville State College, Glenville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Rumsey Technical Institute, Martinsburg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Marshall University, Huntington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Manor International Equestrian Center, Waverly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685800">
              <a:lnSpc>
                <a:spcPct val="107000"/>
              </a:lnSpc>
            </a:pPr>
            <a:r>
              <a:rPr lang="en-US" sz="2400" dirty="0">
                <a:solidFill>
                  <a:srgbClr val="648C1A"/>
                </a:solidFill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Potomac State College of WVU, Keyser</a:t>
            </a:r>
            <a:endParaRPr lang="en-US" sz="2400" dirty="0">
              <a:solidFill>
                <a:srgbClr val="648C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91160"/>
            <a:ext cx="7200900" cy="1485900"/>
          </a:xfrm>
        </p:spPr>
        <p:txBody>
          <a:bodyPr/>
          <a:lstStyle/>
          <a:p>
            <a:r>
              <a:rPr lang="en-US" dirty="0" smtClean="0"/>
              <a:t>What Schools in my State offer Agriculture Programs?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430" y="1877060"/>
            <a:ext cx="8473440" cy="360314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Monongalia </a:t>
            </a: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Technical Ed Center, Morgantown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Salem International University, Salem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Shepherd College, Shepherdstown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Charleston, Charleston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Virginia Northern Community College, Wheeling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Virginia University, Morgantown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Virginia Wesleyan College, Buckhannon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randon Grotesque Regular" panose="020B05030202030602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Wheeling Jesuit University, Wheeling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Ag Employers Looking For?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30502"/>
            <a:ext cx="7477498" cy="3757498"/>
          </a:xfrm>
        </p:spPr>
      </p:pic>
    </p:spTree>
    <p:extLst>
      <p:ext uri="{BB962C8B-B14F-4D97-AF65-F5344CB8AC3E}">
        <p14:creationId xmlns:p14="http://schemas.microsoft.com/office/powerpoint/2010/main" val="4938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45311"/>
            <a:ext cx="2456180" cy="24561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991361"/>
            <a:ext cx="5008880" cy="23101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Time to Prepare is Now!</a:t>
            </a:r>
          </a:p>
          <a:p>
            <a:endParaRPr lang="en-US" sz="2800" dirty="0" smtClean="0"/>
          </a:p>
          <a:p>
            <a:pPr marL="530352" lvl="1" indent="0">
              <a:buNone/>
            </a:pPr>
            <a:r>
              <a:rPr lang="en-US" sz="3000" dirty="0" smtClean="0"/>
              <a:t>Use the 3 Steps for Prep!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3">
      <a:dk1>
        <a:sysClr val="windowText" lastClr="000000"/>
      </a:dk1>
      <a:lt1>
        <a:sysClr val="window" lastClr="FFFFFF"/>
      </a:lt1>
      <a:dk2>
        <a:srgbClr val="648C1A"/>
      </a:dk2>
      <a:lt2>
        <a:srgbClr val="D1D3D3"/>
      </a:lt2>
      <a:accent1>
        <a:srgbClr val="648C1A"/>
      </a:accent1>
      <a:accent2>
        <a:srgbClr val="D1D3D3"/>
      </a:accent2>
      <a:accent3>
        <a:srgbClr val="003055"/>
      </a:accent3>
      <a:accent4>
        <a:srgbClr val="648C1A"/>
      </a:accent4>
      <a:accent5>
        <a:srgbClr val="D1D3D3"/>
      </a:accent5>
      <a:accent6>
        <a:srgbClr val="648C1A"/>
      </a:accent6>
      <a:hlink>
        <a:srgbClr val="003055"/>
      </a:hlink>
      <a:folHlink>
        <a:srgbClr val="00305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2023</TotalTime>
  <Words>632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Bickley Script</vt:lpstr>
      <vt:lpstr>Brandon Grotesque Regular</vt:lpstr>
      <vt:lpstr>Calibri</vt:lpstr>
      <vt:lpstr>Calibri Light</vt:lpstr>
      <vt:lpstr>Franklin Gothic Book</vt:lpstr>
      <vt:lpstr>Glypha LT Pro</vt:lpstr>
      <vt:lpstr>Times New Roman</vt:lpstr>
      <vt:lpstr>Crop</vt:lpstr>
      <vt:lpstr>Office Theme</vt:lpstr>
      <vt:lpstr> CAREERS IN AGRICULTURE</vt:lpstr>
      <vt:lpstr>Considering a Career in  Agriculture?</vt:lpstr>
      <vt:lpstr>Did you Know?...</vt:lpstr>
      <vt:lpstr>What are some top careers in Agriculture?</vt:lpstr>
      <vt:lpstr>Quick Facts: (agcareers.com)</vt:lpstr>
      <vt:lpstr>What Schools in my State offer Agriculture Programs?</vt:lpstr>
      <vt:lpstr>What Schools in my State offer Agriculture Programs?</vt:lpstr>
      <vt:lpstr>What are Ag Employers Looking For?</vt:lpstr>
      <vt:lpstr>How Do I Get Started?</vt:lpstr>
      <vt:lpstr>Step #1</vt:lpstr>
      <vt:lpstr>Step #2</vt:lpstr>
      <vt:lpstr>Step #3</vt:lpstr>
      <vt:lpstr>Arm Yourself with Knowledge!</vt:lpstr>
      <vt:lpstr>Who is Farm Credit?</vt:lpstr>
      <vt:lpstr>Farm Credit Knowledge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 Stand Out  in an Outstanding Crowd</dc:title>
  <dc:creator>Rebecca Webert</dc:creator>
  <cp:lastModifiedBy>Rothwell, Marie</cp:lastModifiedBy>
  <cp:revision>37</cp:revision>
  <dcterms:created xsi:type="dcterms:W3CDTF">2019-05-02T14:12:46Z</dcterms:created>
  <dcterms:modified xsi:type="dcterms:W3CDTF">2019-12-02T13:50:10Z</dcterms:modified>
</cp:coreProperties>
</file>