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76" y="450872"/>
            <a:ext cx="11095333" cy="60255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700" y="5148055"/>
            <a:ext cx="1956352" cy="828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979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8046" y="5762399"/>
            <a:ext cx="1956986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831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8046" y="5762399"/>
            <a:ext cx="1956986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502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8046" y="5762399"/>
            <a:ext cx="1956986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506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8046" y="5762399"/>
            <a:ext cx="1956986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64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8046" y="5762399"/>
            <a:ext cx="1956986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619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8046" y="5762399"/>
            <a:ext cx="1956986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1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8046" y="5762399"/>
            <a:ext cx="1956986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2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8046" y="5762399"/>
            <a:ext cx="1956986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624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8046" y="5762399"/>
            <a:ext cx="1956986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84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8046" y="5762399"/>
            <a:ext cx="1956986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692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8046" y="5762399"/>
            <a:ext cx="1956986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141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18033"/>
            <a:ext cx="9445487" cy="1107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F168-D0E7-4E87-A459-17E31646FC25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491C8-0466-4180-BE1F-540CCB0B7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198" y="2920754"/>
            <a:ext cx="10022889" cy="1330046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Futura LT Pro Book" panose="020B0802020204020204" pitchFamily="34" charset="0"/>
              </a:rPr>
              <a:t>FORESTRY DEFINITIONS</a:t>
            </a:r>
            <a:endParaRPr lang="en-US" sz="6000" dirty="0">
              <a:latin typeface="Futura LT Pro Book" panose="020B0802020204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97" y="951160"/>
            <a:ext cx="9384921" cy="196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24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192" y="1518054"/>
            <a:ext cx="10515600" cy="4351338"/>
          </a:xfrm>
        </p:spPr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ole</a:t>
            </a:r>
            <a:r>
              <a:rPr lang="en-US" dirty="0">
                <a:solidFill>
                  <a:schemeClr val="accent1"/>
                </a:solidFill>
              </a:rPr>
              <a:t> 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trunk of a tree.</a:t>
            </a:r>
          </a:p>
          <a:p>
            <a:r>
              <a:rPr lang="en-US" dirty="0"/>
              <a:t>C</a:t>
            </a:r>
            <a:r>
              <a:rPr lang="en-US" dirty="0" smtClean="0"/>
              <a:t>anopy 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continuous cover formed by tree crowns in a forest.</a:t>
            </a:r>
          </a:p>
          <a:p>
            <a:r>
              <a:rPr lang="en-US" dirty="0" smtClean="0"/>
              <a:t>Clear cut 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 smtClean="0"/>
              <a:t>The </a:t>
            </a:r>
            <a:r>
              <a:rPr lang="en-US" dirty="0"/>
              <a:t>harvest of all the trees in an area. Clearcutting is used to aid species whose seedlings require full sunlight to grow well.</a:t>
            </a:r>
          </a:p>
          <a:p>
            <a:r>
              <a:rPr lang="en-US" dirty="0"/>
              <a:t>C</a:t>
            </a:r>
            <a:r>
              <a:rPr lang="en-US" dirty="0" smtClean="0"/>
              <a:t>ommercial Clear cut 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harvest cut that removes all merchantable timber from the area.</a:t>
            </a:r>
          </a:p>
          <a:p>
            <a:r>
              <a:rPr lang="en-US" dirty="0"/>
              <a:t>C</a:t>
            </a:r>
            <a:r>
              <a:rPr lang="en-US" dirty="0" smtClean="0"/>
              <a:t>onifer 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 smtClean="0"/>
              <a:t>Any </a:t>
            </a:r>
            <a:r>
              <a:rPr lang="en-US" dirty="0"/>
              <a:t>tree that produces seeds in cones. See softwood.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88077" y="352273"/>
            <a:ext cx="9445487" cy="1107592"/>
          </a:xfrm>
        </p:spPr>
        <p:txBody>
          <a:bodyPr/>
          <a:lstStyle/>
          <a:p>
            <a:r>
              <a:rPr lang="en-US" dirty="0" smtClean="0">
                <a:latin typeface="Glypha LT Pro" panose="02060703040505020204" pitchFamily="18" charset="0"/>
              </a:rPr>
              <a:t>Definitions </a:t>
            </a:r>
            <a:endParaRPr lang="en-US" dirty="0">
              <a:latin typeface="Glypha LT Pro" panose="0206070304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141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lypha LT Pro" panose="02060703040505020204" pitchFamily="18" charset="0"/>
              </a:rPr>
              <a:t>Definitions cont. </a:t>
            </a:r>
            <a:endParaRPr lang="en-US" dirty="0">
              <a:latin typeface="Glypha LT Pro" panose="0206070304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rown 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uppermost branches and foliage of a tree.</a:t>
            </a:r>
          </a:p>
          <a:p>
            <a:r>
              <a:rPr lang="en-US" dirty="0"/>
              <a:t>D</a:t>
            </a:r>
            <a:r>
              <a:rPr lang="en-US" dirty="0" smtClean="0"/>
              <a:t>eciduous 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/>
              <a:t>S</a:t>
            </a:r>
            <a:r>
              <a:rPr lang="en-US" dirty="0" smtClean="0"/>
              <a:t>hedding </a:t>
            </a:r>
            <a:r>
              <a:rPr lang="en-US" dirty="0"/>
              <a:t>or losing leaves annually; the opposite of evergreen. Trees such as maple, ash, cherry, and larch are deciduous.</a:t>
            </a:r>
          </a:p>
          <a:p>
            <a:r>
              <a:rPr lang="en-US" dirty="0"/>
              <a:t>F</a:t>
            </a:r>
            <a:r>
              <a:rPr lang="en-US" dirty="0" smtClean="0"/>
              <a:t>elling 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cutting of standing trees.</a:t>
            </a:r>
          </a:p>
          <a:p>
            <a:r>
              <a:rPr lang="en-US" dirty="0"/>
              <a:t>F</a:t>
            </a:r>
            <a:r>
              <a:rPr lang="en-US" dirty="0" smtClean="0"/>
              <a:t>orest 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biological community dominated by trees and other woody plants.</a:t>
            </a:r>
          </a:p>
          <a:p>
            <a:r>
              <a:rPr lang="en-US" dirty="0"/>
              <a:t>F</a:t>
            </a:r>
            <a:r>
              <a:rPr lang="en-US" dirty="0" smtClean="0"/>
              <a:t>orester 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degreed professional trained in forestry and forest management.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365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93342"/>
            <a:ext cx="9445487" cy="1107592"/>
          </a:xfrm>
        </p:spPr>
        <p:txBody>
          <a:bodyPr/>
          <a:lstStyle/>
          <a:p>
            <a:r>
              <a:rPr lang="en-US" dirty="0" smtClean="0">
                <a:latin typeface="Glypha LT Pro" panose="02060703040505020204" pitchFamily="18" charset="0"/>
              </a:rPr>
              <a:t>Definitions cont.</a:t>
            </a:r>
            <a:endParaRPr lang="en-US" dirty="0">
              <a:latin typeface="Glypha LT Pro" panose="0206070304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00934"/>
            <a:ext cx="10515600" cy="4351338"/>
          </a:xfrm>
        </p:spPr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orestry 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 smtClean="0"/>
              <a:t>The </a:t>
            </a:r>
            <a:r>
              <a:rPr lang="en-US" dirty="0"/>
              <a:t>science of tending woodlands</a:t>
            </a:r>
          </a:p>
          <a:p>
            <a:r>
              <a:rPr lang="en-US" dirty="0"/>
              <a:t>H</a:t>
            </a:r>
            <a:r>
              <a:rPr lang="en-US" dirty="0" smtClean="0"/>
              <a:t>ardwoods 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general term encompassing broadleaf, deciduous trees.</a:t>
            </a:r>
          </a:p>
          <a:p>
            <a:r>
              <a:rPr lang="en-US" dirty="0"/>
              <a:t>H</a:t>
            </a:r>
            <a:r>
              <a:rPr lang="en-US" dirty="0" smtClean="0"/>
              <a:t>arvest 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cutting, felling, and gathering of forest timber.</a:t>
            </a:r>
          </a:p>
          <a:p>
            <a:r>
              <a:rPr lang="en-US" dirty="0"/>
              <a:t>P</a:t>
            </a:r>
            <a:r>
              <a:rPr lang="en-US" dirty="0" smtClean="0"/>
              <a:t>ulpwood 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/>
              <a:t>W</a:t>
            </a:r>
            <a:r>
              <a:rPr lang="en-US" dirty="0" smtClean="0"/>
              <a:t>ood </a:t>
            </a:r>
            <a:r>
              <a:rPr lang="en-US" dirty="0"/>
              <a:t>suitable for use in paper manufacturing.</a:t>
            </a:r>
          </a:p>
          <a:p>
            <a:r>
              <a:rPr lang="en-US" dirty="0"/>
              <a:t>P</a:t>
            </a:r>
            <a:r>
              <a:rPr lang="en-US" dirty="0" smtClean="0"/>
              <a:t>ulpwood </a:t>
            </a:r>
            <a:r>
              <a:rPr lang="en-US" dirty="0"/>
              <a:t>harvest </a:t>
            </a:r>
            <a:r>
              <a:rPr lang="en-US" dirty="0" smtClean="0"/>
              <a:t>​</a:t>
            </a:r>
            <a:endParaRPr lang="en-US" dirty="0"/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 smtClean="0"/>
              <a:t>A </a:t>
            </a:r>
            <a:r>
              <a:rPr lang="en-US" dirty="0"/>
              <a:t>harvest where the trees are to utilized for paper pulp. This type of harvest usually is preformed as a commercial thinning where the trees are all pole sized (4" to 11" </a:t>
            </a:r>
            <a:r>
              <a:rPr lang="en-US" dirty="0" err="1"/>
              <a:t>d.b.h</a:t>
            </a:r>
            <a:r>
              <a:rPr lang="en-US" dirty="0"/>
              <a:t>.), but definitely less than </a:t>
            </a:r>
            <a:r>
              <a:rPr lang="en-US" dirty="0" err="1"/>
              <a:t>sawtimber</a:t>
            </a:r>
            <a:r>
              <a:rPr lang="en-US" dirty="0"/>
              <a:t> sized (11" </a:t>
            </a:r>
            <a:r>
              <a:rPr lang="en-US" dirty="0" err="1"/>
              <a:t>d.b.h</a:t>
            </a:r>
            <a:r>
              <a:rPr lang="en-US" dirty="0"/>
              <a:t>. or greater).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46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7458"/>
            <a:ext cx="9445487" cy="1107592"/>
          </a:xfrm>
        </p:spPr>
        <p:txBody>
          <a:bodyPr/>
          <a:lstStyle/>
          <a:p>
            <a:r>
              <a:rPr lang="en-US" dirty="0" smtClean="0">
                <a:latin typeface="Glypha LT Pro" panose="02060703040505020204" pitchFamily="18" charset="0"/>
              </a:rPr>
              <a:t>Definitions cont. </a:t>
            </a:r>
            <a:endParaRPr lang="en-US" dirty="0">
              <a:latin typeface="Glypha LT Pro" panose="0206070304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760" y="1576244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</a:t>
            </a:r>
            <a:r>
              <a:rPr lang="en-US" dirty="0" smtClean="0"/>
              <a:t>eforestation 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 smtClean="0"/>
              <a:t>The </a:t>
            </a:r>
            <a:r>
              <a:rPr lang="en-US" dirty="0"/>
              <a:t>reestablishment of forest cover either naturally (by natural seeding, coppice, or root suckers) or artificially (by direct seeding or planting).</a:t>
            </a:r>
          </a:p>
          <a:p>
            <a:r>
              <a:rPr lang="en-US" dirty="0"/>
              <a:t>R</a:t>
            </a:r>
            <a:r>
              <a:rPr lang="en-US" dirty="0" smtClean="0"/>
              <a:t>egeneration 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process by which a forest is reseeded and renewed. Advanced regeneration refers to regeneration that is established before the existing forest stand is removed.</a:t>
            </a:r>
          </a:p>
          <a:p>
            <a:r>
              <a:rPr lang="en-US" dirty="0"/>
              <a:t>S</a:t>
            </a:r>
            <a:r>
              <a:rPr lang="en-US" dirty="0" smtClean="0"/>
              <a:t>apling 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tree at least 4 1/2 feet tall and up to 4 inches in diameter.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ilviculture</a:t>
            </a:r>
            <a:r>
              <a:rPr lang="en-US" dirty="0" smtClean="0"/>
              <a:t> 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art and science of growing forest trees.</a:t>
            </a:r>
          </a:p>
          <a:p>
            <a:r>
              <a:rPr lang="en-US" dirty="0"/>
              <a:t>S</a:t>
            </a:r>
            <a:r>
              <a:rPr lang="en-US" dirty="0" smtClean="0"/>
              <a:t>nag 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 smtClean="0"/>
              <a:t>A dead </a:t>
            </a:r>
            <a:r>
              <a:rPr lang="en-US" dirty="0"/>
              <a:t>tree that is still standing. Snags provide important food and cover for a wide variety of wildlife species.</a:t>
            </a:r>
          </a:p>
          <a:p>
            <a:r>
              <a:rPr lang="en-US" dirty="0"/>
              <a:t>S</a:t>
            </a:r>
            <a:r>
              <a:rPr lang="en-US" dirty="0" smtClean="0"/>
              <a:t>oftwood  </a:t>
            </a:r>
          </a:p>
          <a:p>
            <a:pPr lvl="1">
              <a:buFont typeface="Franklin Gothic Book" panose="020B0503020102020204" pitchFamily="34" charset="0"/>
              <a:buChar char="−"/>
            </a:pPr>
            <a:r>
              <a:rPr lang="en-US" dirty="0" smtClean="0"/>
              <a:t>Any </a:t>
            </a:r>
            <a:r>
              <a:rPr lang="en-US" dirty="0"/>
              <a:t>tree in the gymnosperm group, including pines, hemlocks, larches, spruces, firs, and junipers. Softwoods often are called conifers although some, such as junipers and yews do not produce cones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9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C Master Slides">
  <a:themeElements>
    <a:clrScheme name="Custom 4">
      <a:dk1>
        <a:srgbClr val="5B8F22"/>
      </a:dk1>
      <a:lt1>
        <a:srgbClr val="FFFFFF"/>
      </a:lt1>
      <a:dk2>
        <a:srgbClr val="D1D4D3"/>
      </a:dk2>
      <a:lt2>
        <a:srgbClr val="FFFFFF"/>
      </a:lt2>
      <a:accent1>
        <a:srgbClr val="003359"/>
      </a:accent1>
      <a:accent2>
        <a:srgbClr val="757674"/>
      </a:accent2>
      <a:accent3>
        <a:srgbClr val="D1D4D3"/>
      </a:accent3>
      <a:accent4>
        <a:srgbClr val="5B8F22"/>
      </a:accent4>
      <a:accent5>
        <a:srgbClr val="D1D4D3"/>
      </a:accent5>
      <a:accent6>
        <a:srgbClr val="D1D4D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C Master Slides" id="{292FFEE8-0D27-4B94-9A85-893C3EA67359}" vid="{FE7E09F5-6AEF-47E6-A089-AC4DCDD5F6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KC Master Slides Theme</Template>
  <TotalTime>48</TotalTime>
  <Words>390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Franklin Gothic Book</vt:lpstr>
      <vt:lpstr>Futura LT Pro Book</vt:lpstr>
      <vt:lpstr>Glypha LT Pro</vt:lpstr>
      <vt:lpstr>KC Master Slides</vt:lpstr>
      <vt:lpstr>FORESTRY DEFINITIONS</vt:lpstr>
      <vt:lpstr>Definitions </vt:lpstr>
      <vt:lpstr>Definitions cont. </vt:lpstr>
      <vt:lpstr>Definitions cont.</vt:lpstr>
      <vt:lpstr>Definitions cont.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Forestry Vocabulary</dc:title>
  <dc:creator>Ward, Ivy</dc:creator>
  <cp:lastModifiedBy>Rothwell, Marie</cp:lastModifiedBy>
  <cp:revision>6</cp:revision>
  <dcterms:created xsi:type="dcterms:W3CDTF">2022-06-09T19:39:10Z</dcterms:created>
  <dcterms:modified xsi:type="dcterms:W3CDTF">2022-07-14T14:44:51Z</dcterms:modified>
</cp:coreProperties>
</file>