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B8F22"/>
    <a:srgbClr val="C1D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0" autoAdjust="0"/>
    <p:restoredTop sz="94712" autoAdjust="0"/>
  </p:normalViewPr>
  <p:slideViewPr>
    <p:cSldViewPr snapToGrid="0">
      <p:cViewPr varScale="1">
        <p:scale>
          <a:sx n="107" d="100"/>
          <a:sy n="107" d="100"/>
        </p:scale>
        <p:origin x="44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C3751BC-DB25-4D0D-FAAC-6130F53DE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BE2CA4A-B264-4818-843A-435305920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7972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>
                    <a:lumMod val="1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49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 Landscape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3D748-8172-2D9B-4C63-212C774E7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9020-638F-469D-86F0-FEB4F532C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439354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68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aper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259D-9CA2-918B-7F61-B2F6E3DC3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9A566-8D3D-DC35-7E60-A954CF4BE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7972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>
                    <a:lumMod val="1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481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per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3D748-8172-2D9B-4C63-212C774E7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 b="1">
                <a:solidFill>
                  <a:srgbClr val="5B8F2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9020-638F-469D-86F0-FEB4F532C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499"/>
            <a:ext cx="10515600" cy="4384119"/>
          </a:xfrm>
        </p:spPr>
        <p:txBody>
          <a:bodyPr/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792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5B7209-6AB9-9AFF-CBF8-237600377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D915B-12C0-A8D5-B9D5-FE75C8926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60500"/>
            <a:ext cx="10515600" cy="4384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473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3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›"/>
        <a:defRPr sz="2400" kern="1200">
          <a:solidFill>
            <a:schemeClr val="accent3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3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F6E6D-C877-847C-DB90-1937609F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706" y="1092206"/>
            <a:ext cx="10515600" cy="1166965"/>
          </a:xfrm>
        </p:spPr>
        <p:txBody>
          <a:bodyPr>
            <a:noAutofit/>
          </a:bodyPr>
          <a:lstStyle/>
          <a:p>
            <a:r>
              <a:rPr lang="en-US" sz="10000" dirty="0"/>
              <a:t>Goal Setting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891C96-36D9-E4DD-EA92-46650F746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2432A4D-508D-B456-1B05-807643E78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4071"/>
            <a:ext cx="12335435" cy="127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40AA39C-13B5-4395-426B-C190E0ED4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791" y="-342958"/>
            <a:ext cx="4299821" cy="3604531"/>
          </a:xfrm>
          <a:prstGeom prst="rect">
            <a:avLst/>
          </a:prstGeom>
        </p:spPr>
      </p:pic>
      <p:pic>
        <p:nvPicPr>
          <p:cNvPr id="11" name="Picture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FBF9629-CF51-880C-2FBB-6DE4F4AF8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859" y="4991742"/>
            <a:ext cx="3442447" cy="60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676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30B3E-948E-8EC2-1586-3F4B37E4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AA1B-AD1D-6FD1-2544-308A5132E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*put all your examples together to create a SMART Goal.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04E759-F177-D6CA-3769-33A59A424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4742" y="509267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24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9A7A-543C-4F38-CC15-94B50057E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goal?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350A0-5E51-93EC-39F0-CDAA0B24A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goal is something you really want to do, be or have.</a:t>
            </a:r>
          </a:p>
          <a:p>
            <a:r>
              <a:rPr lang="en-US" dirty="0"/>
              <a:t>Setting a goal is making a plan to work towards it by breaking it into smaller, manageable steps.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37373F-A4BD-7722-4B83-FA860E062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8883" y="4988832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73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2D9C9-37FE-0255-2498-C0DABCD9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Short-term vs. Long-term goals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9B78B-95AA-3B36-9ED5-1FD6B6177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Short-term goal – An objective intended to be accomplished within a few weeks to a year.</a:t>
            </a:r>
          </a:p>
          <a:p>
            <a:endParaRPr lang="en-US" dirty="0"/>
          </a:p>
          <a:p>
            <a:r>
              <a:rPr lang="en-US" dirty="0"/>
              <a:t>Long-term goal – An objective intended to be accomplished over an extended period, usually several years or more.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Can you think of an example for each?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9C7D41-4C45-E073-7F82-E2D44A3EA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9135" y="4981881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591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23F95-202E-966C-D3CA-3DD4E6428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SMART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CB70C-E861-1D56-71E9-A3D2A4B54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/>
              <a:t>What makes a goal SMART:</a:t>
            </a:r>
          </a:p>
          <a:p>
            <a:pPr lvl="1" fontAlgn="base"/>
            <a:r>
              <a:rPr lang="en-US"/>
              <a:t>Specific</a:t>
            </a:r>
          </a:p>
          <a:p>
            <a:pPr lvl="1" fontAlgn="base"/>
            <a:r>
              <a:rPr lang="en-US"/>
              <a:t>Measurable</a:t>
            </a:r>
          </a:p>
          <a:p>
            <a:pPr lvl="1" fontAlgn="base"/>
            <a:r>
              <a:rPr lang="en-US"/>
              <a:t>Achievable</a:t>
            </a:r>
          </a:p>
          <a:p>
            <a:pPr lvl="1" fontAlgn="base"/>
            <a:r>
              <a:rPr lang="en-US"/>
              <a:t>Relevant</a:t>
            </a:r>
          </a:p>
          <a:p>
            <a:pPr lvl="1" fontAlgn="base"/>
            <a:r>
              <a:rPr lang="en-US"/>
              <a:t>Time-bound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15C71C-0C86-6A17-8602-A4365A76E5B7}"/>
              </a:ext>
            </a:extLst>
          </p:cNvPr>
          <p:cNvSpPr txBox="1"/>
          <p:nvPr/>
        </p:nvSpPr>
        <p:spPr>
          <a:xfrm>
            <a:off x="5098677" y="2492657"/>
            <a:ext cx="6638364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 goal topic that matches the age and interest of those you are presenting to*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25FBAE-7F80-4FAA-5E2C-C0F18060C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7859" y="5015726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84FA-A9DA-F13A-DBE5-972633B38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C5505-993A-9E30-E67F-635949D98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393"/>
            <a:ext cx="10515600" cy="43841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Ask these questions: </a:t>
            </a:r>
          </a:p>
          <a:p>
            <a:r>
              <a:rPr lang="en-US" dirty="0"/>
              <a:t>What are you trying to accomplish? </a:t>
            </a:r>
          </a:p>
          <a:p>
            <a:r>
              <a:rPr lang="en-US" dirty="0"/>
              <a:t>Who will be involved?</a:t>
            </a:r>
          </a:p>
          <a:p>
            <a:r>
              <a:rPr lang="en-US" dirty="0"/>
              <a:t>Why do you want to set this goal?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DE837E-E71B-BEE4-4BC4-21A80D22A5C4}"/>
              </a:ext>
            </a:extLst>
          </p:cNvPr>
          <p:cNvSpPr txBox="1"/>
          <p:nvPr/>
        </p:nvSpPr>
        <p:spPr>
          <a:xfrm>
            <a:off x="7297270" y="2062350"/>
            <a:ext cx="4323230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 specific example that matches the goal topic you created*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159247-AD52-BB6B-30F2-5845DD8D1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5424" y="507474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298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1B1AC-ACFD-26DA-B6AF-A562AF736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Measurable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C952-9827-280F-3521-6A8CE81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4993"/>
            <a:ext cx="10515600" cy="1524748"/>
          </a:xfrm>
        </p:spPr>
        <p:txBody>
          <a:bodyPr/>
          <a:lstStyle/>
          <a:p>
            <a:r>
              <a:rPr lang="en-US" dirty="0"/>
              <a:t>Make sure you know when you have met your goal.</a:t>
            </a:r>
          </a:p>
          <a:p>
            <a:r>
              <a:rPr lang="en-US" dirty="0"/>
              <a:t>Ensure there is a way to measure success.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6F927F-2BFE-853C-E0FB-5900BDF86E6B}"/>
              </a:ext>
            </a:extLst>
          </p:cNvPr>
          <p:cNvSpPr txBox="1"/>
          <p:nvPr/>
        </p:nvSpPr>
        <p:spPr>
          <a:xfrm>
            <a:off x="2205318" y="2600231"/>
            <a:ext cx="2519082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want my goat to gain weight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C3FBE0-9822-D4D3-C8FE-5325485C8C4C}"/>
              </a:ext>
            </a:extLst>
          </p:cNvPr>
          <p:cNvSpPr txBox="1"/>
          <p:nvPr/>
        </p:nvSpPr>
        <p:spPr>
          <a:xfrm>
            <a:off x="6311152" y="2698841"/>
            <a:ext cx="3352802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want my goat to gain 10lbs by July 15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</a:p>
        </p:txBody>
      </p:sp>
      <p:pic>
        <p:nvPicPr>
          <p:cNvPr id="9" name="Graphic 8" descr="Close outline">
            <a:extLst>
              <a:ext uri="{FF2B5EF4-FFF2-40B4-BE49-F238E27FC236}">
                <a16:creationId xmlns:a16="http://schemas.microsoft.com/office/drawing/2014/main" id="{F0F9AE3C-0076-1406-ABBF-BA557D04C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56330" y="2025667"/>
            <a:ext cx="2017058" cy="201705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37EA8DF-C9CE-C17A-FF7A-E25318E29D8F}"/>
              </a:ext>
            </a:extLst>
          </p:cNvPr>
          <p:cNvSpPr txBox="1"/>
          <p:nvPr/>
        </p:nvSpPr>
        <p:spPr>
          <a:xfrm>
            <a:off x="92353" y="4617289"/>
            <a:ext cx="60960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 m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easurable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example that matches the goal topic you created*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1EAA03-413D-483F-8B8E-C61C64E39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0600" y="505125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52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37DE5519-1E10-0498-B5E9-E0ACB1B93602}"/>
              </a:ext>
            </a:extLst>
          </p:cNvPr>
          <p:cNvSpPr/>
          <p:nvPr/>
        </p:nvSpPr>
        <p:spPr>
          <a:xfrm>
            <a:off x="8243047" y="252149"/>
            <a:ext cx="3711388" cy="2146828"/>
          </a:xfrm>
          <a:prstGeom prst="ellipse">
            <a:avLst/>
          </a:prstGeom>
          <a:solidFill>
            <a:srgbClr val="C1D59F"/>
          </a:solidFill>
          <a:ln>
            <a:solidFill>
              <a:srgbClr val="5B8F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B97D7B-62FD-1059-FA1B-95475061B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Achievable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121AF-5A27-9396-29F7-E0BAC18C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Ask these questions: </a:t>
            </a:r>
          </a:p>
          <a:p>
            <a:r>
              <a:rPr lang="en-US" dirty="0"/>
              <a:t>How realistic is it to achieve my goal? </a:t>
            </a:r>
          </a:p>
          <a:p>
            <a:r>
              <a:rPr lang="en-US" dirty="0"/>
              <a:t>What skills do I have to achieve this goal?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569AC-D0A9-7520-C6D3-835D9A57ADB2}"/>
              </a:ext>
            </a:extLst>
          </p:cNvPr>
          <p:cNvSpPr txBox="1"/>
          <p:nvPr/>
        </p:nvSpPr>
        <p:spPr>
          <a:xfrm>
            <a:off x="8489576" y="417622"/>
            <a:ext cx="321832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Tip! </a:t>
            </a:r>
          </a:p>
          <a:p>
            <a:pPr algn="ctr"/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mini goals along the way to keep you on track.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E5D173-3BB5-B8F7-9F8D-9EF3B1BD4D1E}"/>
              </a:ext>
            </a:extLst>
          </p:cNvPr>
          <p:cNvSpPr txBox="1"/>
          <p:nvPr/>
        </p:nvSpPr>
        <p:spPr>
          <a:xfrm>
            <a:off x="690283" y="4529571"/>
            <a:ext cx="60960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an achievable example that matches the goal topic you created*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F371C-AD68-A74F-3CD0-7BB586C78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8541" y="509267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262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D4950-45D3-4CB2-E42E-3CFC9B68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B6EBE-578B-CCAE-1CAE-7B1C0DF7D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Ask these questions: </a:t>
            </a:r>
          </a:p>
          <a:p>
            <a:r>
              <a:rPr lang="en-US" dirty="0"/>
              <a:t>Why is this goal important?</a:t>
            </a:r>
          </a:p>
          <a:p>
            <a:r>
              <a:rPr lang="en-US" dirty="0"/>
              <a:t>What areas of my life or business does this goal relate to?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671DFE-A1A3-55AA-C461-A66EB6A8C2A3}"/>
              </a:ext>
            </a:extLst>
          </p:cNvPr>
          <p:cNvSpPr txBox="1"/>
          <p:nvPr/>
        </p:nvSpPr>
        <p:spPr>
          <a:xfrm>
            <a:off x="838200" y="4357671"/>
            <a:ext cx="60960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 relevant example that matches the goal topic you created*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17824D-7735-3EDF-B14E-659AFE0A7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791" y="509267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52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30C2A5-2932-44C9-275A-1F35D1585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752" y="102641"/>
            <a:ext cx="5911586" cy="25778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071DD3-4764-F9BD-B979-6444EBA3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Time-Bound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C69B1-3C94-16D2-E807-3B93EA50E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a deadline.</a:t>
            </a:r>
          </a:p>
          <a:p>
            <a:r>
              <a:rPr lang="en-US" dirty="0"/>
              <a:t>Track your progress.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EE4143-4DA4-A101-EBBB-43ED9F6018CD}"/>
              </a:ext>
            </a:extLst>
          </p:cNvPr>
          <p:cNvSpPr txBox="1"/>
          <p:nvPr/>
        </p:nvSpPr>
        <p:spPr>
          <a:xfrm>
            <a:off x="6323557" y="180895"/>
            <a:ext cx="5593976" cy="2289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Tip! </a:t>
            </a:r>
          </a:p>
          <a:p>
            <a:pPr algn="ctr"/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okay if you do not reach your goal by the end of the deadline, things happen! However, try your best to stay on track. 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62A179-D684-0C9E-5F22-CCF43479E5E6}"/>
              </a:ext>
            </a:extLst>
          </p:cNvPr>
          <p:cNvSpPr txBox="1"/>
          <p:nvPr/>
        </p:nvSpPr>
        <p:spPr>
          <a:xfrm>
            <a:off x="346658" y="4655077"/>
            <a:ext cx="60960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*Create a time-bound example that matches the goal topic you created*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261363-39CB-0C90-06C0-290245889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803" y="5092674"/>
            <a:ext cx="344453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02968"/>
      </p:ext>
    </p:extLst>
  </p:cSld>
  <p:clrMapOvr>
    <a:masterClrMapping/>
  </p:clrMapOvr>
</p:sld>
</file>

<file path=ppt/theme/theme1.xml><?xml version="1.0" encoding="utf-8"?>
<a:theme xmlns:a="http://schemas.openxmlformats.org/drawingml/2006/main" name="Farm Credit Theme">
  <a:themeElements>
    <a:clrScheme name="Farm Credit">
      <a:dk1>
        <a:srgbClr val="5B8F22"/>
      </a:dk1>
      <a:lt1>
        <a:sysClr val="window" lastClr="FFFFFF"/>
      </a:lt1>
      <a:dk2>
        <a:srgbClr val="6C4D23"/>
      </a:dk2>
      <a:lt2>
        <a:srgbClr val="EBE7C5"/>
      </a:lt2>
      <a:accent1>
        <a:srgbClr val="5B8F22"/>
      </a:accent1>
      <a:accent2>
        <a:srgbClr val="C1D59F"/>
      </a:accent2>
      <a:accent3>
        <a:srgbClr val="D1D4D3"/>
      </a:accent3>
      <a:accent4>
        <a:srgbClr val="003359"/>
      </a:accent4>
      <a:accent5>
        <a:srgbClr val="6C4D23"/>
      </a:accent5>
      <a:accent6>
        <a:srgbClr val="C75B12"/>
      </a:accent6>
      <a:hlink>
        <a:srgbClr val="5B8F22"/>
      </a:hlink>
      <a:folHlink>
        <a:srgbClr val="00335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</TotalTime>
  <Words>372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Farm Credit Theme</vt:lpstr>
      <vt:lpstr>Goal Setting</vt:lpstr>
      <vt:lpstr>What is a goal?</vt:lpstr>
      <vt:lpstr>Short-term vs. Long-term goals </vt:lpstr>
      <vt:lpstr>SMART Goals</vt:lpstr>
      <vt:lpstr>Specific</vt:lpstr>
      <vt:lpstr>Measurable </vt:lpstr>
      <vt:lpstr>Achievable </vt:lpstr>
      <vt:lpstr>Relevant</vt:lpstr>
      <vt:lpstr>Time-Bound</vt:lpstr>
      <vt:lpstr>Put it all together!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Darren Hill</dc:creator>
  <cp:lastModifiedBy>Ward, Ivy</cp:lastModifiedBy>
  <cp:revision>14</cp:revision>
  <dcterms:created xsi:type="dcterms:W3CDTF">2025-10-03T13:06:18Z</dcterms:created>
  <dcterms:modified xsi:type="dcterms:W3CDTF">2026-01-13T14:27:49Z</dcterms:modified>
</cp:coreProperties>
</file>