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4"/>
  </p:sldMasterIdLst>
  <p:sldIdLst>
    <p:sldId id="256" r:id="rId5"/>
    <p:sldId id="258" r:id="rId6"/>
    <p:sldId id="259" r:id="rId7"/>
    <p:sldId id="260" r:id="rId8"/>
    <p:sldId id="257" r:id="rId9"/>
    <p:sldId id="261" r:id="rId10"/>
    <p:sldId id="272" r:id="rId11"/>
    <p:sldId id="262" r:id="rId12"/>
    <p:sldId id="263" r:id="rId13"/>
    <p:sldId id="274" r:id="rId14"/>
    <p:sldId id="275" r:id="rId15"/>
    <p:sldId id="276" r:id="rId16"/>
    <p:sldId id="277" r:id="rId17"/>
    <p:sldId id="278" r:id="rId18"/>
    <p:sldId id="279" r:id="rId19"/>
    <p:sldId id="280" r:id="rId20"/>
    <p:sldId id="265" r:id="rId21"/>
    <p:sldId id="269"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59"/>
    <a:srgbClr val="648C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8" d="100"/>
          <a:sy n="88" d="100"/>
        </p:scale>
        <p:origin x="119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87DE6118-2437-4B30-8E3C-4D2BE6020583}" type="datetimeFigureOut">
              <a:rPr lang="en-US" smtClean="0"/>
              <a:pPr/>
              <a:t>6/29/2020</a:t>
            </a:fld>
            <a:endParaRPr lang="en-US"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4643" y="5428345"/>
            <a:ext cx="2391241" cy="749652"/>
          </a:xfrm>
          <a:prstGeom prst="rect">
            <a:avLst/>
          </a:prstGeom>
        </p:spPr>
      </p:pic>
    </p:spTree>
    <p:extLst>
      <p:ext uri="{BB962C8B-B14F-4D97-AF65-F5344CB8AC3E}">
        <p14:creationId xmlns:p14="http://schemas.microsoft.com/office/powerpoint/2010/main" val="2485006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6/29/2020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07540" y="5703734"/>
            <a:ext cx="2391241" cy="749652"/>
          </a:xfrm>
          <a:prstGeom prst="rect">
            <a:avLst/>
          </a:prstGeom>
        </p:spPr>
      </p:pic>
    </p:spTree>
    <p:extLst>
      <p:ext uri="{BB962C8B-B14F-4D97-AF65-F5344CB8AC3E}">
        <p14:creationId xmlns:p14="http://schemas.microsoft.com/office/powerpoint/2010/main" val="2639744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6/29/2020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07540" y="5703734"/>
            <a:ext cx="2391241" cy="749652"/>
          </a:xfrm>
          <a:prstGeom prst="rect">
            <a:avLst/>
          </a:prstGeom>
        </p:spPr>
      </p:pic>
    </p:spTree>
    <p:extLst>
      <p:ext uri="{BB962C8B-B14F-4D97-AF65-F5344CB8AC3E}">
        <p14:creationId xmlns:p14="http://schemas.microsoft.com/office/powerpoint/2010/main" val="758339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6/29/2020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07540" y="5703734"/>
            <a:ext cx="2391241" cy="749652"/>
          </a:xfrm>
          <a:prstGeom prst="rect">
            <a:avLst/>
          </a:prstGeom>
        </p:spPr>
      </p:pic>
    </p:spTree>
    <p:extLst>
      <p:ext uri="{BB962C8B-B14F-4D97-AF65-F5344CB8AC3E}">
        <p14:creationId xmlns:p14="http://schemas.microsoft.com/office/powerpoint/2010/main" val="1178236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87DE6118-2437-4B30-8E3C-4D2BE6020583}" type="datetimeFigureOut">
              <a:rPr lang="en-US" smtClean="0"/>
              <a:pPr/>
              <a:t>6/29/2020</a:t>
            </a:fld>
            <a:endParaRPr lang="en-US"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4643" y="5428345"/>
            <a:ext cx="2391241" cy="749652"/>
          </a:xfrm>
          <a:prstGeom prst="rect">
            <a:avLst/>
          </a:prstGeom>
        </p:spPr>
      </p:pic>
    </p:spTree>
    <p:extLst>
      <p:ext uri="{BB962C8B-B14F-4D97-AF65-F5344CB8AC3E}">
        <p14:creationId xmlns:p14="http://schemas.microsoft.com/office/powerpoint/2010/main" val="328242191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6/29/2020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07540" y="5703734"/>
            <a:ext cx="2391241" cy="749652"/>
          </a:xfrm>
          <a:prstGeom prst="rect">
            <a:avLst/>
          </a:prstGeom>
        </p:spPr>
      </p:pic>
    </p:spTree>
    <p:extLst>
      <p:ext uri="{BB962C8B-B14F-4D97-AF65-F5344CB8AC3E}">
        <p14:creationId xmlns:p14="http://schemas.microsoft.com/office/powerpoint/2010/main" val="655934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6/29/2020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07540" y="5703734"/>
            <a:ext cx="2391241" cy="749652"/>
          </a:xfrm>
          <a:prstGeom prst="rect">
            <a:avLst/>
          </a:prstGeom>
        </p:spPr>
      </p:pic>
    </p:spTree>
    <p:extLst>
      <p:ext uri="{BB962C8B-B14F-4D97-AF65-F5344CB8AC3E}">
        <p14:creationId xmlns:p14="http://schemas.microsoft.com/office/powerpoint/2010/main" val="1062964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6/29/2020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07540" y="5703734"/>
            <a:ext cx="2391241" cy="749652"/>
          </a:xfrm>
          <a:prstGeom prst="rect">
            <a:avLst/>
          </a:prstGeom>
        </p:spPr>
      </p:pic>
    </p:spTree>
    <p:extLst>
      <p:ext uri="{BB962C8B-B14F-4D97-AF65-F5344CB8AC3E}">
        <p14:creationId xmlns:p14="http://schemas.microsoft.com/office/powerpoint/2010/main" val="16641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6/29/2020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07540" y="5703734"/>
            <a:ext cx="2391241" cy="749652"/>
          </a:xfrm>
          <a:prstGeom prst="rect">
            <a:avLst/>
          </a:prstGeom>
        </p:spPr>
      </p:pic>
    </p:spTree>
    <p:extLst>
      <p:ext uri="{BB962C8B-B14F-4D97-AF65-F5344CB8AC3E}">
        <p14:creationId xmlns:p14="http://schemas.microsoft.com/office/powerpoint/2010/main" val="445185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pPr/>
              <a:t>6/29/2020</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07540" y="5703734"/>
            <a:ext cx="2391241" cy="749652"/>
          </a:xfrm>
          <a:prstGeom prst="rect">
            <a:avLst/>
          </a:prstGeom>
        </p:spPr>
      </p:pic>
    </p:spTree>
    <p:extLst>
      <p:ext uri="{BB962C8B-B14F-4D97-AF65-F5344CB8AC3E}">
        <p14:creationId xmlns:p14="http://schemas.microsoft.com/office/powerpoint/2010/main" val="994240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pPr/>
              <a:t>6/29/2020</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07540" y="5703734"/>
            <a:ext cx="2391241" cy="749652"/>
          </a:xfrm>
          <a:prstGeom prst="rect">
            <a:avLst/>
          </a:prstGeom>
        </p:spPr>
      </p:pic>
    </p:spTree>
    <p:extLst>
      <p:ext uri="{BB962C8B-B14F-4D97-AF65-F5344CB8AC3E}">
        <p14:creationId xmlns:p14="http://schemas.microsoft.com/office/powerpoint/2010/main" val="61821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smtClean="0"/>
              <a:pPr/>
              <a:t>6/29/2020</a:t>
            </a:fld>
            <a:endParaRPr lang="en-US"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200578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11" orient="horz" pos="1368" userDrawn="1">
          <p15:clr>
            <a:srgbClr val="F26B43"/>
          </p15:clr>
        </p15:guide>
        <p15:guide id="12" orient="horz" pos="1440" userDrawn="1">
          <p15:clr>
            <a:srgbClr val="F26B43"/>
          </p15:clr>
        </p15:guide>
        <p15:guide id="13" orient="horz" pos="3696" userDrawn="1">
          <p15:clr>
            <a:srgbClr val="F26B43"/>
          </p15:clr>
        </p15:guide>
        <p15:guide id="14" orient="horz" pos="432" userDrawn="1">
          <p15:clr>
            <a:srgbClr val="F26B43"/>
          </p15:clr>
        </p15:guide>
        <p15:guide id="15" orient="horz" pos="1512" userDrawn="1">
          <p15:clr>
            <a:srgbClr val="F26B43"/>
          </p15:clr>
        </p15:guide>
        <p15:guide id="16" pos="5184" userDrawn="1">
          <p15:clr>
            <a:srgbClr val="F26B43"/>
          </p15:clr>
        </p15:guide>
        <p15:guide id="17" pos="702" userDrawn="1">
          <p15:clr>
            <a:srgbClr val="F26B43"/>
          </p15:clr>
        </p15:guide>
        <p15:guide id="18" pos="6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farmcreditknowledgecenter.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7134" y="2170249"/>
            <a:ext cx="7242047" cy="2098226"/>
          </a:xfrm>
        </p:spPr>
        <p:txBody>
          <a:bodyPr/>
          <a:lstStyle/>
          <a:p>
            <a:br>
              <a:rPr lang="en-US" sz="7200" b="1" dirty="0">
                <a:solidFill>
                  <a:schemeClr val="accent3"/>
                </a:solidFill>
                <a:effectLst>
                  <a:outerShdw blurRad="38100" dist="38100" dir="2700000" algn="tl">
                    <a:srgbClr val="000000">
                      <a:alpha val="43137"/>
                    </a:srgbClr>
                  </a:outerShdw>
                </a:effectLst>
              </a:rPr>
            </a:br>
            <a:r>
              <a:rPr lang="en-US" dirty="0"/>
              <a:t>the one-page</a:t>
            </a:r>
            <a:br>
              <a:rPr lang="en-US" dirty="0"/>
            </a:br>
            <a:r>
              <a:rPr lang="en-US" dirty="0"/>
              <a:t>business plan</a:t>
            </a:r>
          </a:p>
        </p:txBody>
      </p:sp>
    </p:spTree>
    <p:extLst>
      <p:ext uri="{BB962C8B-B14F-4D97-AF65-F5344CB8AC3E}">
        <p14:creationId xmlns:p14="http://schemas.microsoft.com/office/powerpoint/2010/main" val="2442262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5020833"/>
              </p:ext>
            </p:extLst>
          </p:nvPr>
        </p:nvGraphicFramePr>
        <p:xfrm>
          <a:off x="807720" y="2651760"/>
          <a:ext cx="7386319" cy="2854959"/>
        </p:xfrm>
        <a:graphic>
          <a:graphicData uri="http://schemas.openxmlformats.org/drawingml/2006/table">
            <a:tbl>
              <a:tblPr firstRow="1" firstCol="1" bandRow="1"/>
              <a:tblGrid>
                <a:gridCol w="3081947">
                  <a:extLst>
                    <a:ext uri="{9D8B030D-6E8A-4147-A177-3AD203B41FA5}">
                      <a16:colId xmlns:a16="http://schemas.microsoft.com/office/drawing/2014/main" val="1836165926"/>
                    </a:ext>
                  </a:extLst>
                </a:gridCol>
                <a:gridCol w="2808301">
                  <a:extLst>
                    <a:ext uri="{9D8B030D-6E8A-4147-A177-3AD203B41FA5}">
                      <a16:colId xmlns:a16="http://schemas.microsoft.com/office/drawing/2014/main" val="2667903914"/>
                    </a:ext>
                  </a:extLst>
                </a:gridCol>
                <a:gridCol w="1496071">
                  <a:extLst>
                    <a:ext uri="{9D8B030D-6E8A-4147-A177-3AD203B41FA5}">
                      <a16:colId xmlns:a16="http://schemas.microsoft.com/office/drawing/2014/main" val="2241387468"/>
                    </a:ext>
                  </a:extLst>
                </a:gridCol>
              </a:tblGrid>
              <a:tr h="480048">
                <a:tc>
                  <a:txBody>
                    <a:bodyPr/>
                    <a:lstStyle/>
                    <a:p>
                      <a:pPr marL="0" marR="0" algn="l">
                        <a:lnSpc>
                          <a:spcPct val="107000"/>
                        </a:lnSpc>
                        <a:spcBef>
                          <a:spcPts val="0"/>
                        </a:spcBef>
                        <a:spcAft>
                          <a:spcPts val="0"/>
                        </a:spcAft>
                      </a:pPr>
                      <a:r>
                        <a:rPr lang="en-US" sz="1800" b="1"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Historical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Dollars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of Sales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3606561679"/>
                  </a:ext>
                </a:extLst>
              </a:tr>
              <a:tr h="480048">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Sales: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noFill/>
                  </a:tcPr>
                </a:tc>
                <a:tc>
                  <a:txBody>
                    <a:bodyPr/>
                    <a:lstStyle/>
                    <a:p>
                      <a:pPr marL="0" marR="0" algn="r">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100%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905455223"/>
                  </a:ext>
                </a:extLst>
              </a:tr>
              <a:tr h="480048">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-Cost of Goods Sold: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solidFill>
                      <a:srgbClr val="FFFF00"/>
                    </a:solidFill>
                  </a:tcPr>
                </a:tc>
                <a:tc>
                  <a:txBody>
                    <a:bodyPr/>
                    <a:lstStyle/>
                    <a:p>
                      <a:pPr marL="0" marR="0" algn="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2166804546"/>
                  </a:ext>
                </a:extLst>
              </a:tr>
              <a:tr h="480048">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Gross Margin: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2563532972"/>
                  </a:ext>
                </a:extLst>
              </a:tr>
              <a:tr h="454719">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Overhead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519603699"/>
                  </a:ext>
                </a:extLst>
              </a:tr>
              <a:tr h="480048">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Profit (Net Income)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3321676504"/>
                  </a:ext>
                </a:extLst>
              </a:tr>
            </a:tbl>
          </a:graphicData>
        </a:graphic>
      </p:graphicFrame>
      <p:sp>
        <p:nvSpPr>
          <p:cNvPr id="5" name="Down Arrow Callout 4"/>
          <p:cNvSpPr/>
          <p:nvPr/>
        </p:nvSpPr>
        <p:spPr>
          <a:xfrm>
            <a:off x="944880" y="304800"/>
            <a:ext cx="7325360" cy="3474720"/>
          </a:xfrm>
          <a:prstGeom prst="downArrowCallout">
            <a:avLst>
              <a:gd name="adj1" fmla="val 5549"/>
              <a:gd name="adj2" fmla="val 7379"/>
              <a:gd name="adj3" fmla="val 11068"/>
              <a:gd name="adj4" fmla="val 54452"/>
            </a:avLst>
          </a:prstGeom>
          <a:solidFill>
            <a:srgbClr val="0033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COGS</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 Any expense that helps produce one more unit of output. </a:t>
            </a:r>
          </a:p>
          <a:p>
            <a:pPr algn="ct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Production labor and associated payroll expenses, including workman's compensation, unemployment taxes, FICA, Medicare, health insurance, crop or livestock inputs: seed, fertilizer, soils, chemicals, feed.</a:t>
            </a:r>
          </a:p>
        </p:txBody>
      </p:sp>
    </p:spTree>
    <p:extLst>
      <p:ext uri="{BB962C8B-B14F-4D97-AF65-F5344CB8AC3E}">
        <p14:creationId xmlns:p14="http://schemas.microsoft.com/office/powerpoint/2010/main" val="3235306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1951668"/>
              </p:ext>
            </p:extLst>
          </p:nvPr>
        </p:nvGraphicFramePr>
        <p:xfrm>
          <a:off x="807720" y="2651760"/>
          <a:ext cx="7386319" cy="2854959"/>
        </p:xfrm>
        <a:graphic>
          <a:graphicData uri="http://schemas.openxmlformats.org/drawingml/2006/table">
            <a:tbl>
              <a:tblPr firstRow="1" firstCol="1" bandRow="1"/>
              <a:tblGrid>
                <a:gridCol w="3081947">
                  <a:extLst>
                    <a:ext uri="{9D8B030D-6E8A-4147-A177-3AD203B41FA5}">
                      <a16:colId xmlns:a16="http://schemas.microsoft.com/office/drawing/2014/main" val="1836165926"/>
                    </a:ext>
                  </a:extLst>
                </a:gridCol>
                <a:gridCol w="2808301">
                  <a:extLst>
                    <a:ext uri="{9D8B030D-6E8A-4147-A177-3AD203B41FA5}">
                      <a16:colId xmlns:a16="http://schemas.microsoft.com/office/drawing/2014/main" val="2667903914"/>
                    </a:ext>
                  </a:extLst>
                </a:gridCol>
                <a:gridCol w="1496071">
                  <a:extLst>
                    <a:ext uri="{9D8B030D-6E8A-4147-A177-3AD203B41FA5}">
                      <a16:colId xmlns:a16="http://schemas.microsoft.com/office/drawing/2014/main" val="2241387468"/>
                    </a:ext>
                  </a:extLst>
                </a:gridCol>
              </a:tblGrid>
              <a:tr h="480048">
                <a:tc>
                  <a:txBody>
                    <a:bodyPr/>
                    <a:lstStyle/>
                    <a:p>
                      <a:pPr marL="0" marR="0" algn="l">
                        <a:lnSpc>
                          <a:spcPct val="107000"/>
                        </a:lnSpc>
                        <a:spcBef>
                          <a:spcPts val="0"/>
                        </a:spcBef>
                        <a:spcAft>
                          <a:spcPts val="0"/>
                        </a:spcAft>
                      </a:pPr>
                      <a:r>
                        <a:rPr lang="en-US" sz="1800" b="1"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Historical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Dollars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of Sales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3606561679"/>
                  </a:ext>
                </a:extLst>
              </a:tr>
              <a:tr h="480048">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Sales: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noFill/>
                  </a:tcPr>
                </a:tc>
                <a:tc>
                  <a:txBody>
                    <a:bodyPr/>
                    <a:lstStyle/>
                    <a:p>
                      <a:pPr marL="0" marR="0" algn="r">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100%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905455223"/>
                  </a:ext>
                </a:extLst>
              </a:tr>
              <a:tr h="480048">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-Cost of Goods Sold: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noFill/>
                  </a:tcPr>
                </a:tc>
                <a:tc>
                  <a:txBody>
                    <a:bodyPr/>
                    <a:lstStyle/>
                    <a:p>
                      <a:pPr marL="0" marR="0" algn="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2166804546"/>
                  </a:ext>
                </a:extLst>
              </a:tr>
              <a:tr h="480048">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Gross Margin: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solidFill>
                      <a:srgbClr val="FFFF00"/>
                    </a:solidFill>
                  </a:tcPr>
                </a:tc>
                <a:tc>
                  <a:txBody>
                    <a:bodyPr/>
                    <a:lstStyle/>
                    <a:p>
                      <a:pPr marL="0" marR="0" algn="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2563532972"/>
                  </a:ext>
                </a:extLst>
              </a:tr>
              <a:tr h="454719">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Overhead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519603699"/>
                  </a:ext>
                </a:extLst>
              </a:tr>
              <a:tr h="480048">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Profit (Net Income)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3321676504"/>
                  </a:ext>
                </a:extLst>
              </a:tr>
            </a:tbl>
          </a:graphicData>
        </a:graphic>
      </p:graphicFrame>
      <p:sp>
        <p:nvSpPr>
          <p:cNvPr id="5" name="Down Arrow Callout 4"/>
          <p:cNvSpPr/>
          <p:nvPr/>
        </p:nvSpPr>
        <p:spPr>
          <a:xfrm>
            <a:off x="944880" y="304799"/>
            <a:ext cx="7325360" cy="3918857"/>
          </a:xfrm>
          <a:prstGeom prst="downArrowCallout">
            <a:avLst>
              <a:gd name="adj1" fmla="val 5549"/>
              <a:gd name="adj2" fmla="val 7379"/>
              <a:gd name="adj3" fmla="val 11068"/>
              <a:gd name="adj4" fmla="val 35656"/>
            </a:avLst>
          </a:prstGeom>
          <a:solidFill>
            <a:srgbClr val="0033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5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Gross Margin</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a:t>
            </a:r>
          </a:p>
          <a:p>
            <a:endParaRPr lang="en-US" sz="9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algn="ct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Sales – Cost of Goods Sold = Gross Margin</a:t>
            </a:r>
          </a:p>
        </p:txBody>
      </p:sp>
    </p:spTree>
    <p:extLst>
      <p:ext uri="{BB962C8B-B14F-4D97-AF65-F5344CB8AC3E}">
        <p14:creationId xmlns:p14="http://schemas.microsoft.com/office/powerpoint/2010/main" val="1748032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7539528"/>
              </p:ext>
            </p:extLst>
          </p:nvPr>
        </p:nvGraphicFramePr>
        <p:xfrm>
          <a:off x="807720" y="2651760"/>
          <a:ext cx="7386319" cy="2854959"/>
        </p:xfrm>
        <a:graphic>
          <a:graphicData uri="http://schemas.openxmlformats.org/drawingml/2006/table">
            <a:tbl>
              <a:tblPr firstRow="1" firstCol="1" bandRow="1"/>
              <a:tblGrid>
                <a:gridCol w="3081947">
                  <a:extLst>
                    <a:ext uri="{9D8B030D-6E8A-4147-A177-3AD203B41FA5}">
                      <a16:colId xmlns:a16="http://schemas.microsoft.com/office/drawing/2014/main" val="1836165926"/>
                    </a:ext>
                  </a:extLst>
                </a:gridCol>
                <a:gridCol w="2808301">
                  <a:extLst>
                    <a:ext uri="{9D8B030D-6E8A-4147-A177-3AD203B41FA5}">
                      <a16:colId xmlns:a16="http://schemas.microsoft.com/office/drawing/2014/main" val="2667903914"/>
                    </a:ext>
                  </a:extLst>
                </a:gridCol>
                <a:gridCol w="1496071">
                  <a:extLst>
                    <a:ext uri="{9D8B030D-6E8A-4147-A177-3AD203B41FA5}">
                      <a16:colId xmlns:a16="http://schemas.microsoft.com/office/drawing/2014/main" val="2241387468"/>
                    </a:ext>
                  </a:extLst>
                </a:gridCol>
              </a:tblGrid>
              <a:tr h="480048">
                <a:tc>
                  <a:txBody>
                    <a:bodyPr/>
                    <a:lstStyle/>
                    <a:p>
                      <a:pPr marL="0" marR="0" algn="l">
                        <a:lnSpc>
                          <a:spcPct val="107000"/>
                        </a:lnSpc>
                        <a:spcBef>
                          <a:spcPts val="0"/>
                        </a:spcBef>
                        <a:spcAft>
                          <a:spcPts val="0"/>
                        </a:spcAft>
                      </a:pPr>
                      <a:r>
                        <a:rPr lang="en-US" sz="1800" b="1"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Historical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Dollars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of Sales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3606561679"/>
                  </a:ext>
                </a:extLst>
              </a:tr>
              <a:tr h="480048">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Sales: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noFill/>
                  </a:tcPr>
                </a:tc>
                <a:tc>
                  <a:txBody>
                    <a:bodyPr/>
                    <a:lstStyle/>
                    <a:p>
                      <a:pPr marL="0" marR="0" algn="r">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100%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905455223"/>
                  </a:ext>
                </a:extLst>
              </a:tr>
              <a:tr h="480048">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-Cost of Goods Sold: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noFill/>
                  </a:tcPr>
                </a:tc>
                <a:tc>
                  <a:txBody>
                    <a:bodyPr/>
                    <a:lstStyle/>
                    <a:p>
                      <a:pPr marL="0" marR="0" algn="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2166804546"/>
                  </a:ext>
                </a:extLst>
              </a:tr>
              <a:tr h="480048">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Gross Margin: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noFill/>
                  </a:tcPr>
                </a:tc>
                <a:tc>
                  <a:txBody>
                    <a:bodyPr/>
                    <a:lstStyle/>
                    <a:p>
                      <a:pPr marL="0" marR="0" algn="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2563532972"/>
                  </a:ext>
                </a:extLst>
              </a:tr>
              <a:tr h="454719">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Overhead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solidFill>
                      <a:srgbClr val="FFFF00"/>
                    </a:solidFill>
                  </a:tcPr>
                </a:tc>
                <a:tc>
                  <a:txBody>
                    <a:bodyPr/>
                    <a:lstStyle/>
                    <a:p>
                      <a:pPr marL="0" marR="0" algn="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519603699"/>
                  </a:ext>
                </a:extLst>
              </a:tr>
              <a:tr h="480048">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Profit (Net Income)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3321676504"/>
                  </a:ext>
                </a:extLst>
              </a:tr>
            </a:tbl>
          </a:graphicData>
        </a:graphic>
      </p:graphicFrame>
      <p:sp>
        <p:nvSpPr>
          <p:cNvPr id="5" name="Down Arrow Callout 4"/>
          <p:cNvSpPr/>
          <p:nvPr/>
        </p:nvSpPr>
        <p:spPr>
          <a:xfrm>
            <a:off x="668383" y="325846"/>
            <a:ext cx="7868194" cy="4333240"/>
          </a:xfrm>
          <a:prstGeom prst="downArrowCallout">
            <a:avLst>
              <a:gd name="adj1" fmla="val 3137"/>
              <a:gd name="adj2" fmla="val 5067"/>
              <a:gd name="adj3" fmla="val 11772"/>
              <a:gd name="adj4" fmla="val 46545"/>
            </a:avLst>
          </a:prstGeom>
          <a:solidFill>
            <a:srgbClr val="0033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5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Overhead = </a:t>
            </a:r>
            <a:r>
              <a:rPr lang="en-US" sz="19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any expense that you incur no matter how much production</a:t>
            </a:r>
          </a:p>
          <a:p>
            <a:r>
              <a:rPr lang="en-US" sz="19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you actually have.  </a:t>
            </a:r>
          </a:p>
          <a:p>
            <a:r>
              <a:rPr lang="en-US" sz="19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The main ones are the "DIRTI" Five:</a:t>
            </a:r>
          </a:p>
          <a:p>
            <a:r>
              <a:rPr lang="en-US" sz="19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Depreciation, Interest, Repairs, Taxes, Insurance </a:t>
            </a:r>
          </a:p>
          <a:p>
            <a:pPr algn="ctr"/>
            <a:r>
              <a:rPr lang="en-US" sz="14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Don't forget to include Managers' and Bookkeepers' wages/salaries, marketing, and utilities.</a:t>
            </a:r>
          </a:p>
        </p:txBody>
      </p:sp>
    </p:spTree>
    <p:extLst>
      <p:ext uri="{BB962C8B-B14F-4D97-AF65-F5344CB8AC3E}">
        <p14:creationId xmlns:p14="http://schemas.microsoft.com/office/powerpoint/2010/main" val="2231746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55164841"/>
              </p:ext>
            </p:extLst>
          </p:nvPr>
        </p:nvGraphicFramePr>
        <p:xfrm>
          <a:off x="807720" y="2651760"/>
          <a:ext cx="7386319" cy="2854959"/>
        </p:xfrm>
        <a:graphic>
          <a:graphicData uri="http://schemas.openxmlformats.org/drawingml/2006/table">
            <a:tbl>
              <a:tblPr firstRow="1" firstCol="1" bandRow="1"/>
              <a:tblGrid>
                <a:gridCol w="3081947">
                  <a:extLst>
                    <a:ext uri="{9D8B030D-6E8A-4147-A177-3AD203B41FA5}">
                      <a16:colId xmlns:a16="http://schemas.microsoft.com/office/drawing/2014/main" val="1836165926"/>
                    </a:ext>
                  </a:extLst>
                </a:gridCol>
                <a:gridCol w="2808301">
                  <a:extLst>
                    <a:ext uri="{9D8B030D-6E8A-4147-A177-3AD203B41FA5}">
                      <a16:colId xmlns:a16="http://schemas.microsoft.com/office/drawing/2014/main" val="2667903914"/>
                    </a:ext>
                  </a:extLst>
                </a:gridCol>
                <a:gridCol w="1496071">
                  <a:extLst>
                    <a:ext uri="{9D8B030D-6E8A-4147-A177-3AD203B41FA5}">
                      <a16:colId xmlns:a16="http://schemas.microsoft.com/office/drawing/2014/main" val="2241387468"/>
                    </a:ext>
                  </a:extLst>
                </a:gridCol>
              </a:tblGrid>
              <a:tr h="480048">
                <a:tc>
                  <a:txBody>
                    <a:bodyPr/>
                    <a:lstStyle/>
                    <a:p>
                      <a:pPr marL="0" marR="0" algn="l">
                        <a:lnSpc>
                          <a:spcPct val="107000"/>
                        </a:lnSpc>
                        <a:spcBef>
                          <a:spcPts val="0"/>
                        </a:spcBef>
                        <a:spcAft>
                          <a:spcPts val="0"/>
                        </a:spcAft>
                      </a:pPr>
                      <a:r>
                        <a:rPr lang="en-US" sz="1800" b="1"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Historical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Dollars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of Sales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solidFill>
                      <a:srgbClr val="FFFF00"/>
                    </a:solidFill>
                  </a:tcPr>
                </a:tc>
                <a:extLst>
                  <a:ext uri="{0D108BD9-81ED-4DB2-BD59-A6C34878D82A}">
                    <a16:rowId xmlns:a16="http://schemas.microsoft.com/office/drawing/2014/main" val="3606561679"/>
                  </a:ext>
                </a:extLst>
              </a:tr>
              <a:tr h="480048">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Sales: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noFill/>
                  </a:tcPr>
                </a:tc>
                <a:tc>
                  <a:txBody>
                    <a:bodyPr/>
                    <a:lstStyle/>
                    <a:p>
                      <a:pPr marL="0" marR="0" algn="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100%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solidFill>
                      <a:srgbClr val="FFFF00"/>
                    </a:solidFill>
                  </a:tcPr>
                </a:tc>
                <a:extLst>
                  <a:ext uri="{0D108BD9-81ED-4DB2-BD59-A6C34878D82A}">
                    <a16:rowId xmlns:a16="http://schemas.microsoft.com/office/drawing/2014/main" val="905455223"/>
                  </a:ext>
                </a:extLst>
              </a:tr>
              <a:tr h="480048">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-Cost of Goods Sold: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noFill/>
                  </a:tcPr>
                </a:tc>
                <a:tc>
                  <a:txBody>
                    <a:bodyPr/>
                    <a:lstStyle/>
                    <a:p>
                      <a:pPr marL="0" marR="0" algn="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solidFill>
                      <a:srgbClr val="FFFF00"/>
                    </a:solidFill>
                  </a:tcPr>
                </a:tc>
                <a:extLst>
                  <a:ext uri="{0D108BD9-81ED-4DB2-BD59-A6C34878D82A}">
                    <a16:rowId xmlns:a16="http://schemas.microsoft.com/office/drawing/2014/main" val="2166804546"/>
                  </a:ext>
                </a:extLst>
              </a:tr>
              <a:tr h="480048">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Gross Margin: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noFill/>
                  </a:tcPr>
                </a:tc>
                <a:tc>
                  <a:txBody>
                    <a:bodyPr/>
                    <a:lstStyle/>
                    <a:p>
                      <a:pPr marL="0" marR="0" algn="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solidFill>
                      <a:srgbClr val="FFFF00"/>
                    </a:solidFill>
                  </a:tcPr>
                </a:tc>
                <a:extLst>
                  <a:ext uri="{0D108BD9-81ED-4DB2-BD59-A6C34878D82A}">
                    <a16:rowId xmlns:a16="http://schemas.microsoft.com/office/drawing/2014/main" val="2563532972"/>
                  </a:ext>
                </a:extLst>
              </a:tr>
              <a:tr h="454719">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Overhead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noFill/>
                  </a:tcPr>
                </a:tc>
                <a:tc>
                  <a:txBody>
                    <a:bodyPr/>
                    <a:lstStyle/>
                    <a:p>
                      <a:pPr marL="0" marR="0" algn="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solidFill>
                      <a:srgbClr val="FFFF00"/>
                    </a:solidFill>
                  </a:tcPr>
                </a:tc>
                <a:extLst>
                  <a:ext uri="{0D108BD9-81ED-4DB2-BD59-A6C34878D82A}">
                    <a16:rowId xmlns:a16="http://schemas.microsoft.com/office/drawing/2014/main" val="519603699"/>
                  </a:ext>
                </a:extLst>
              </a:tr>
              <a:tr h="480048">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Profit (Net Income)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solidFill>
                      <a:srgbClr val="FFFF00"/>
                    </a:solidFill>
                  </a:tcPr>
                </a:tc>
                <a:extLst>
                  <a:ext uri="{0D108BD9-81ED-4DB2-BD59-A6C34878D82A}">
                    <a16:rowId xmlns:a16="http://schemas.microsoft.com/office/drawing/2014/main" val="3321676504"/>
                  </a:ext>
                </a:extLst>
              </a:tr>
            </a:tbl>
          </a:graphicData>
        </a:graphic>
      </p:graphicFrame>
      <p:sp>
        <p:nvSpPr>
          <p:cNvPr id="2" name="Bent Arrow 1"/>
          <p:cNvSpPr/>
          <p:nvPr/>
        </p:nvSpPr>
        <p:spPr>
          <a:xfrm rot="5400000">
            <a:off x="6263819" y="1260744"/>
            <a:ext cx="1292863" cy="1489169"/>
          </a:xfrm>
          <a:prstGeom prst="bentArrow">
            <a:avLst>
              <a:gd name="adj1" fmla="val 13449"/>
              <a:gd name="adj2" fmla="val 17230"/>
              <a:gd name="adj3" fmla="val 40597"/>
              <a:gd name="adj4" fmla="val 16576"/>
            </a:avLst>
          </a:prstGeom>
          <a:solidFill>
            <a:srgbClr val="0033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Rectangle 2"/>
          <p:cNvSpPr/>
          <p:nvPr/>
        </p:nvSpPr>
        <p:spPr>
          <a:xfrm>
            <a:off x="1480456" y="723171"/>
            <a:ext cx="5048796" cy="923108"/>
          </a:xfrm>
          <a:prstGeom prst="rect">
            <a:avLst/>
          </a:prstGeom>
          <a:solidFill>
            <a:srgbClr val="0033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Calculate the percent of sales for each line.</a:t>
            </a:r>
          </a:p>
          <a:p>
            <a:pPr algn="ctr"/>
            <a:r>
              <a:rPr lang="en-US" dirty="0"/>
              <a:t>Divide the dollars for each line by the total sales.</a:t>
            </a:r>
          </a:p>
        </p:txBody>
      </p:sp>
    </p:spTree>
    <p:extLst>
      <p:ext uri="{BB962C8B-B14F-4D97-AF65-F5344CB8AC3E}">
        <p14:creationId xmlns:p14="http://schemas.microsoft.com/office/powerpoint/2010/main" val="1093935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2048866340"/>
              </p:ext>
            </p:extLst>
          </p:nvPr>
        </p:nvGraphicFramePr>
        <p:xfrm>
          <a:off x="809895" y="2407139"/>
          <a:ext cx="7933510" cy="3104625"/>
        </p:xfrm>
        <a:graphic>
          <a:graphicData uri="http://schemas.openxmlformats.org/drawingml/2006/table">
            <a:tbl>
              <a:tblPr firstRow="1" firstCol="1" bandRow="1"/>
              <a:tblGrid>
                <a:gridCol w="4577237">
                  <a:extLst>
                    <a:ext uri="{9D8B030D-6E8A-4147-A177-3AD203B41FA5}">
                      <a16:colId xmlns:a16="http://schemas.microsoft.com/office/drawing/2014/main" val="1054017072"/>
                    </a:ext>
                  </a:extLst>
                </a:gridCol>
                <a:gridCol w="2746342">
                  <a:extLst>
                    <a:ext uri="{9D8B030D-6E8A-4147-A177-3AD203B41FA5}">
                      <a16:colId xmlns:a16="http://schemas.microsoft.com/office/drawing/2014/main" val="600712302"/>
                    </a:ext>
                  </a:extLst>
                </a:gridCol>
                <a:gridCol w="609931">
                  <a:extLst>
                    <a:ext uri="{9D8B030D-6E8A-4147-A177-3AD203B41FA5}">
                      <a16:colId xmlns:a16="http://schemas.microsoft.com/office/drawing/2014/main" val="2097559319"/>
                    </a:ext>
                  </a:extLst>
                </a:gridCol>
              </a:tblGrid>
              <a:tr h="301709">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Budget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Dollars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3317965877"/>
                  </a:ext>
                </a:extLst>
              </a:tr>
              <a:tr h="480072">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Owner Draw Desire (include income taxes):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solidFill>
                      <a:srgbClr val="FFFF00"/>
                    </a:solidFill>
                  </a:tcPr>
                </a:tc>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3227868876"/>
                  </a:ext>
                </a:extLst>
              </a:tr>
              <a:tr h="285736">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Bank principal payments required: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solidFill>
                      <a:srgbClr val="FFFF00"/>
                    </a:solidFill>
                  </a:tcPr>
                </a:tc>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(B)</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2671004771"/>
                  </a:ext>
                </a:extLst>
              </a:tr>
              <a:tr h="301709">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TOTAL PROFIT REQUIRED: (A+B)</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solidFill>
                      <a:srgbClr val="FFFF00"/>
                    </a:solidFill>
                  </a:tcPr>
                </a:tc>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(C)</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3128556293"/>
                  </a:ext>
                </a:extLst>
              </a:tr>
              <a:tr h="301709">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Overhead expenses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576601627"/>
                  </a:ext>
                </a:extLst>
              </a:tr>
              <a:tr h="285736">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GROSS MARGIN REQUIRED: (C+D)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2145191962"/>
                  </a:ext>
                </a:extLst>
              </a:tr>
              <a:tr h="478564">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Divide by Gross Margin percentage (from income statement chart)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(F)</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3407032116"/>
                  </a:ext>
                </a:extLst>
              </a:tr>
              <a:tr h="478564">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SALES VOLUME REQUIRED: (E/[F as % of sales-from historical])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2381194453"/>
                  </a:ext>
                </a:extLst>
              </a:tr>
            </a:tbl>
          </a:graphicData>
        </a:graphic>
      </p:graphicFrame>
      <p:sp>
        <p:nvSpPr>
          <p:cNvPr id="6" name="Down Arrow 5"/>
          <p:cNvSpPr/>
          <p:nvPr/>
        </p:nvSpPr>
        <p:spPr>
          <a:xfrm>
            <a:off x="5886995" y="1367246"/>
            <a:ext cx="391885" cy="1724297"/>
          </a:xfrm>
          <a:prstGeom prst="downArrow">
            <a:avLst>
              <a:gd name="adj1" fmla="val 50000"/>
              <a:gd name="adj2" fmla="val 117397"/>
            </a:avLst>
          </a:prstGeom>
          <a:solidFill>
            <a:srgbClr val="0033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809896" y="252548"/>
            <a:ext cx="7933509" cy="1907177"/>
          </a:xfrm>
          <a:prstGeom prst="rect">
            <a:avLst/>
          </a:prstGeom>
          <a:solidFill>
            <a:srgbClr val="0033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dirty="0"/>
              <a:t>Create your budget-from the bottom up. </a:t>
            </a:r>
          </a:p>
          <a:p>
            <a:r>
              <a:rPr lang="en-US" dirty="0"/>
              <a:t>Start with your desired draw (the amount you and your family need to take from 	the operation to live on, plus income taxes). </a:t>
            </a:r>
          </a:p>
          <a:p>
            <a:r>
              <a:rPr lang="en-US" dirty="0"/>
              <a:t>Add the principal portion of any loan payments you need to make during the year 	to get the total profit needed from the operation.</a:t>
            </a:r>
          </a:p>
        </p:txBody>
      </p:sp>
    </p:spTree>
    <p:extLst>
      <p:ext uri="{BB962C8B-B14F-4D97-AF65-F5344CB8AC3E}">
        <p14:creationId xmlns:p14="http://schemas.microsoft.com/office/powerpoint/2010/main" val="1764395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2089695999"/>
              </p:ext>
            </p:extLst>
          </p:nvPr>
        </p:nvGraphicFramePr>
        <p:xfrm>
          <a:off x="809895" y="2407139"/>
          <a:ext cx="7933510" cy="3104625"/>
        </p:xfrm>
        <a:graphic>
          <a:graphicData uri="http://schemas.openxmlformats.org/drawingml/2006/table">
            <a:tbl>
              <a:tblPr firstRow="1" firstCol="1" bandRow="1"/>
              <a:tblGrid>
                <a:gridCol w="4577237">
                  <a:extLst>
                    <a:ext uri="{9D8B030D-6E8A-4147-A177-3AD203B41FA5}">
                      <a16:colId xmlns:a16="http://schemas.microsoft.com/office/drawing/2014/main" val="1054017072"/>
                    </a:ext>
                  </a:extLst>
                </a:gridCol>
                <a:gridCol w="2746342">
                  <a:extLst>
                    <a:ext uri="{9D8B030D-6E8A-4147-A177-3AD203B41FA5}">
                      <a16:colId xmlns:a16="http://schemas.microsoft.com/office/drawing/2014/main" val="600712302"/>
                    </a:ext>
                  </a:extLst>
                </a:gridCol>
                <a:gridCol w="609931">
                  <a:extLst>
                    <a:ext uri="{9D8B030D-6E8A-4147-A177-3AD203B41FA5}">
                      <a16:colId xmlns:a16="http://schemas.microsoft.com/office/drawing/2014/main" val="2097559319"/>
                    </a:ext>
                  </a:extLst>
                </a:gridCol>
              </a:tblGrid>
              <a:tr h="301709">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Budget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Dollars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3317965877"/>
                  </a:ext>
                </a:extLst>
              </a:tr>
              <a:tr h="480072">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Owner Draw Desire (include income taxes):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noFill/>
                  </a:tcPr>
                </a:tc>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3227868876"/>
                  </a:ext>
                </a:extLst>
              </a:tr>
              <a:tr h="285736">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Bank principal payments required: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noFill/>
                  </a:tcPr>
                </a:tc>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(B)</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2671004771"/>
                  </a:ext>
                </a:extLst>
              </a:tr>
              <a:tr h="301709">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TOTAL PROFIT REQUIRED: (A+B)</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solidFill>
                      <a:srgbClr val="FFFF00"/>
                    </a:solidFill>
                  </a:tcPr>
                </a:tc>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(C)</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3128556293"/>
                  </a:ext>
                </a:extLst>
              </a:tr>
              <a:tr h="301709">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Overhead expenses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solidFill>
                      <a:srgbClr val="FFFF00"/>
                    </a:solidFill>
                  </a:tcPr>
                </a:tc>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576601627"/>
                  </a:ext>
                </a:extLst>
              </a:tr>
              <a:tr h="285736">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GROSS MARGIN REQUIRED: (C+D)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solidFill>
                      <a:srgbClr val="FFFF00"/>
                    </a:solidFill>
                  </a:tcPr>
                </a:tc>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2145191962"/>
                  </a:ext>
                </a:extLst>
              </a:tr>
              <a:tr h="478564">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Divide by Gross Margin percentage (from income statement chart)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(F)</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3407032116"/>
                  </a:ext>
                </a:extLst>
              </a:tr>
              <a:tr h="478564">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SALES VOLUME REQUIRED: (E/[F as % of sales-from historical])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2381194453"/>
                  </a:ext>
                </a:extLst>
              </a:tr>
            </a:tbl>
          </a:graphicData>
        </a:graphic>
      </p:graphicFrame>
      <p:sp>
        <p:nvSpPr>
          <p:cNvPr id="6" name="Down Arrow 5"/>
          <p:cNvSpPr/>
          <p:nvPr/>
        </p:nvSpPr>
        <p:spPr>
          <a:xfrm>
            <a:off x="5886995" y="1367246"/>
            <a:ext cx="391885" cy="2438400"/>
          </a:xfrm>
          <a:prstGeom prst="downArrow">
            <a:avLst>
              <a:gd name="adj1" fmla="val 50000"/>
              <a:gd name="adj2" fmla="val 117397"/>
            </a:avLst>
          </a:prstGeom>
          <a:solidFill>
            <a:srgbClr val="0033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809896" y="252548"/>
            <a:ext cx="7933509" cy="1506583"/>
          </a:xfrm>
          <a:prstGeom prst="rect">
            <a:avLst/>
          </a:prstGeom>
          <a:solidFill>
            <a:srgbClr val="0033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Add your overhead expenses to the required profit to figure the gross margin the 	operation will need to yield. </a:t>
            </a:r>
          </a:p>
          <a:p>
            <a:r>
              <a:rPr lang="en-US" dirty="0"/>
              <a:t>Your overhead expenses shouldn't change much from the previous year, unless 	you've under­gone a significant expansion or other major change.</a:t>
            </a:r>
          </a:p>
        </p:txBody>
      </p:sp>
    </p:spTree>
    <p:extLst>
      <p:ext uri="{BB962C8B-B14F-4D97-AF65-F5344CB8AC3E}">
        <p14:creationId xmlns:p14="http://schemas.microsoft.com/office/powerpoint/2010/main" val="3134145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3762593034"/>
              </p:ext>
            </p:extLst>
          </p:nvPr>
        </p:nvGraphicFramePr>
        <p:xfrm>
          <a:off x="809895" y="2407139"/>
          <a:ext cx="7933510" cy="3104625"/>
        </p:xfrm>
        <a:graphic>
          <a:graphicData uri="http://schemas.openxmlformats.org/drawingml/2006/table">
            <a:tbl>
              <a:tblPr firstRow="1" firstCol="1" bandRow="1"/>
              <a:tblGrid>
                <a:gridCol w="4577237">
                  <a:extLst>
                    <a:ext uri="{9D8B030D-6E8A-4147-A177-3AD203B41FA5}">
                      <a16:colId xmlns:a16="http://schemas.microsoft.com/office/drawing/2014/main" val="1054017072"/>
                    </a:ext>
                  </a:extLst>
                </a:gridCol>
                <a:gridCol w="2746342">
                  <a:extLst>
                    <a:ext uri="{9D8B030D-6E8A-4147-A177-3AD203B41FA5}">
                      <a16:colId xmlns:a16="http://schemas.microsoft.com/office/drawing/2014/main" val="600712302"/>
                    </a:ext>
                  </a:extLst>
                </a:gridCol>
                <a:gridCol w="609931">
                  <a:extLst>
                    <a:ext uri="{9D8B030D-6E8A-4147-A177-3AD203B41FA5}">
                      <a16:colId xmlns:a16="http://schemas.microsoft.com/office/drawing/2014/main" val="2097559319"/>
                    </a:ext>
                  </a:extLst>
                </a:gridCol>
              </a:tblGrid>
              <a:tr h="301709">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Budget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Dollars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3317965877"/>
                  </a:ext>
                </a:extLst>
              </a:tr>
              <a:tr h="480072">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Owner Draw Desire (include income taxes):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noFill/>
                  </a:tcPr>
                </a:tc>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3227868876"/>
                  </a:ext>
                </a:extLst>
              </a:tr>
              <a:tr h="285736">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Bank principal payments required: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noFill/>
                  </a:tcPr>
                </a:tc>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(B)</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2671004771"/>
                  </a:ext>
                </a:extLst>
              </a:tr>
              <a:tr h="301709">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TOTAL PROFIT REQUIRED: (A+B)</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noFill/>
                  </a:tcPr>
                </a:tc>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(C)</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3128556293"/>
                  </a:ext>
                </a:extLst>
              </a:tr>
              <a:tr h="301709">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Overhead expenses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noFill/>
                  </a:tcPr>
                </a:tc>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576601627"/>
                  </a:ext>
                </a:extLst>
              </a:tr>
              <a:tr h="285736">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GROSS MARGIN REQUIRED: (C+D)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noFill/>
                  </a:tcPr>
                </a:tc>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2145191962"/>
                  </a:ext>
                </a:extLst>
              </a:tr>
              <a:tr h="478564">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Divide by Gross Margin percentage (from income statement chart)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solidFill>
                      <a:srgbClr val="FFFF00"/>
                    </a:solidFill>
                  </a:tcPr>
                </a:tc>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(F)</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3407032116"/>
                  </a:ext>
                </a:extLst>
              </a:tr>
              <a:tr h="478564">
                <a:tc>
                  <a:txBody>
                    <a:bodyPr/>
                    <a:lstStyle/>
                    <a:p>
                      <a:pPr marL="0" marR="0" algn="l">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SALES VOLUME REQUIRED: (E/[F as % of sales-from historical])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solidFill>
                      <a:srgbClr val="FFFF00"/>
                    </a:solidFill>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2381194453"/>
                  </a:ext>
                </a:extLst>
              </a:tr>
            </a:tbl>
          </a:graphicData>
        </a:graphic>
      </p:graphicFrame>
      <p:sp>
        <p:nvSpPr>
          <p:cNvPr id="6" name="Down Arrow 5"/>
          <p:cNvSpPr/>
          <p:nvPr/>
        </p:nvSpPr>
        <p:spPr>
          <a:xfrm>
            <a:off x="5886995" y="1367246"/>
            <a:ext cx="391885" cy="3448594"/>
          </a:xfrm>
          <a:prstGeom prst="downArrow">
            <a:avLst>
              <a:gd name="adj1" fmla="val 50000"/>
              <a:gd name="adj2" fmla="val 117397"/>
            </a:avLst>
          </a:prstGeom>
          <a:solidFill>
            <a:srgbClr val="0033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809896" y="252548"/>
            <a:ext cx="7933509" cy="1506583"/>
          </a:xfrm>
          <a:prstGeom prst="rect">
            <a:avLst/>
          </a:prstGeom>
          <a:solidFill>
            <a:srgbClr val="0033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Determine the breakeven sales needed in your operation to support the overhead obligations and profit required. Do this by dividing the gross margin (E) by the gross margin as a percent of sales (taken from your records, calculated in step 3 of the income statement).</a:t>
            </a:r>
          </a:p>
        </p:txBody>
      </p:sp>
    </p:spTree>
    <p:extLst>
      <p:ext uri="{BB962C8B-B14F-4D97-AF65-F5344CB8AC3E}">
        <p14:creationId xmlns:p14="http://schemas.microsoft.com/office/powerpoint/2010/main" val="1577977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a:xfrm>
            <a:off x="819694" y="1545771"/>
            <a:ext cx="7801791" cy="3313612"/>
          </a:xfrm>
        </p:spPr>
        <p:txBody>
          <a:bodyPr>
            <a:normAutofit/>
          </a:bodyPr>
          <a:lstStyle/>
          <a:p>
            <a:pPr>
              <a:buFont typeface="Wingdings" panose="05000000000000000000" pitchFamily="2" charset="2"/>
              <a:buChar char="§"/>
            </a:pPr>
            <a:r>
              <a:rPr lang="en-US" sz="2400" dirty="0"/>
              <a:t>https://newfarmers.usda.gov/make-farm-business-plan </a:t>
            </a:r>
          </a:p>
          <a:p>
            <a:pPr>
              <a:buFont typeface="Wingdings" panose="05000000000000000000" pitchFamily="2" charset="2"/>
              <a:buChar char="§"/>
            </a:pPr>
            <a:r>
              <a:rPr lang="en-US" sz="2400" dirty="0"/>
              <a:t>www.FarmCreditKnowledgeCenter.com </a:t>
            </a:r>
          </a:p>
          <a:p>
            <a:pPr>
              <a:buFont typeface="Wingdings" panose="05000000000000000000" pitchFamily="2" charset="2"/>
              <a:buChar char="§"/>
            </a:pPr>
            <a:r>
              <a:rPr lang="en-US" sz="2400" dirty="0"/>
              <a:t>https://agecon.uga.edu/extension/budgets.html  </a:t>
            </a:r>
          </a:p>
          <a:p>
            <a:pPr>
              <a:buFont typeface="Wingdings" panose="05000000000000000000" pitchFamily="2" charset="2"/>
              <a:buChar char="§"/>
            </a:pPr>
            <a:r>
              <a:rPr lang="en-US" sz="2400" dirty="0"/>
              <a:t>https://extension.psu.edu/business-and-operations/business-management/ag-alternatives</a:t>
            </a:r>
          </a:p>
        </p:txBody>
      </p:sp>
    </p:spTree>
    <p:extLst>
      <p:ext uri="{BB962C8B-B14F-4D97-AF65-F5344CB8AC3E}">
        <p14:creationId xmlns:p14="http://schemas.microsoft.com/office/powerpoint/2010/main" val="344466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6448" y="289186"/>
            <a:ext cx="7690237" cy="2098226"/>
          </a:xfrm>
        </p:spPr>
        <p:txBody>
          <a:bodyPr/>
          <a:lstStyle/>
          <a:p>
            <a:r>
              <a:rPr lang="en-US" sz="3700" dirty="0"/>
              <a:t>Farm Credit of the Virginias, Knowledge center</a:t>
            </a:r>
          </a:p>
        </p:txBody>
      </p:sp>
      <p:sp>
        <p:nvSpPr>
          <p:cNvPr id="5" name="Content Placeholder 2"/>
          <p:cNvSpPr txBox="1">
            <a:spLocks/>
          </p:cNvSpPr>
          <p:nvPr/>
        </p:nvSpPr>
        <p:spPr>
          <a:xfrm>
            <a:off x="914659" y="2571008"/>
            <a:ext cx="7113814" cy="3228901"/>
          </a:xfrm>
          <a:prstGeom prst="rect">
            <a:avLst/>
          </a:prstGeom>
        </p:spPr>
        <p:txBody>
          <a:bodyPr vert="horz" lIns="91440" tIns="45720" rIns="91440" bIns="45720" rtlCol="0">
            <a:normAutofit/>
          </a:bodyPr>
          <a:lstStyle>
            <a:lvl1pPr marL="0" indent="0" algn="ctr" defTabSz="685800" rtl="0" eaLnBrk="1" latinLnBrk="0" hangingPunct="1">
              <a:lnSpc>
                <a:spcPct val="112000"/>
              </a:lnSpc>
              <a:spcBef>
                <a:spcPts val="0"/>
              </a:spcBef>
              <a:spcAft>
                <a:spcPts val="0"/>
              </a:spcAft>
              <a:buFont typeface="Franklin Gothic Book" panose="020B0503020102020204" pitchFamily="34" charset="0"/>
              <a:buNone/>
              <a:defRPr sz="1800" kern="1200" baseline="0">
                <a:solidFill>
                  <a:schemeClr val="tx2"/>
                </a:solidFill>
                <a:latin typeface="+mn-lt"/>
                <a:ea typeface="+mn-ea"/>
                <a:cs typeface="+mn-cs"/>
              </a:defRPr>
            </a:lvl1pPr>
            <a:lvl2pPr marL="342900" indent="0" algn="ctr" defTabSz="685800" rtl="0" eaLnBrk="1" latinLnBrk="0" hangingPunct="1">
              <a:lnSpc>
                <a:spcPct val="94000"/>
              </a:lnSpc>
              <a:spcBef>
                <a:spcPts val="500"/>
              </a:spcBef>
              <a:spcAft>
                <a:spcPts val="200"/>
              </a:spcAft>
              <a:buFont typeface="Franklin Gothic Book" panose="020B0503020102020204" pitchFamily="34" charset="0"/>
              <a:buNone/>
              <a:defRPr sz="1500" i="1" kern="1200" baseline="0">
                <a:solidFill>
                  <a:schemeClr val="tx2"/>
                </a:solidFill>
                <a:latin typeface="+mn-lt"/>
                <a:ea typeface="+mn-ea"/>
                <a:cs typeface="+mn-cs"/>
              </a:defRPr>
            </a:lvl2pPr>
            <a:lvl3pPr marL="685800" indent="0" algn="ctr" defTabSz="685800" rtl="0" eaLnBrk="1" latinLnBrk="0" hangingPunct="1">
              <a:lnSpc>
                <a:spcPct val="94000"/>
              </a:lnSpc>
              <a:spcBef>
                <a:spcPts val="500"/>
              </a:spcBef>
              <a:spcAft>
                <a:spcPts val="200"/>
              </a:spcAft>
              <a:buFont typeface="Franklin Gothic Book" panose="020B0503020102020204" pitchFamily="34" charset="0"/>
              <a:buNone/>
              <a:defRPr sz="1350" kern="1200" baseline="0">
                <a:solidFill>
                  <a:schemeClr val="tx2"/>
                </a:solidFill>
                <a:latin typeface="+mn-lt"/>
                <a:ea typeface="+mn-ea"/>
                <a:cs typeface="+mn-cs"/>
              </a:defRPr>
            </a:lvl3pPr>
            <a:lvl4pPr marL="1028700" indent="0" algn="ctr" defTabSz="685800" rtl="0" eaLnBrk="1" latinLnBrk="0" hangingPunct="1">
              <a:lnSpc>
                <a:spcPct val="94000"/>
              </a:lnSpc>
              <a:spcBef>
                <a:spcPts val="500"/>
              </a:spcBef>
              <a:spcAft>
                <a:spcPts val="200"/>
              </a:spcAft>
              <a:buFont typeface="Franklin Gothic Book" panose="020B0503020102020204" pitchFamily="34" charset="0"/>
              <a:buNone/>
              <a:defRPr sz="1200" i="1" kern="1200" baseline="0">
                <a:solidFill>
                  <a:schemeClr val="tx2"/>
                </a:solidFill>
                <a:latin typeface="+mn-lt"/>
                <a:ea typeface="+mn-ea"/>
                <a:cs typeface="+mn-cs"/>
              </a:defRPr>
            </a:lvl4pPr>
            <a:lvl5pPr marL="1371600" indent="0" algn="ctr" defTabSz="685800" rtl="0" eaLnBrk="1" latinLnBrk="0" hangingPunct="1">
              <a:lnSpc>
                <a:spcPct val="94000"/>
              </a:lnSpc>
              <a:spcBef>
                <a:spcPts val="500"/>
              </a:spcBef>
              <a:spcAft>
                <a:spcPts val="200"/>
              </a:spcAft>
              <a:buFont typeface="Franklin Gothic Book" panose="020B0503020102020204" pitchFamily="34" charset="0"/>
              <a:buNone/>
              <a:defRPr sz="1200" kern="1200" baseline="0">
                <a:solidFill>
                  <a:schemeClr val="tx2"/>
                </a:solidFill>
                <a:latin typeface="+mn-lt"/>
                <a:ea typeface="+mn-ea"/>
                <a:cs typeface="+mn-cs"/>
              </a:defRPr>
            </a:lvl5pPr>
            <a:lvl6pPr marL="1714500" indent="0" algn="ctr" defTabSz="685800" rtl="0" eaLnBrk="1" latinLnBrk="0" hangingPunct="1">
              <a:lnSpc>
                <a:spcPct val="94000"/>
              </a:lnSpc>
              <a:spcBef>
                <a:spcPts val="500"/>
              </a:spcBef>
              <a:spcAft>
                <a:spcPts val="200"/>
              </a:spcAft>
              <a:buFont typeface="Franklin Gothic Book" panose="020B0503020102020204" pitchFamily="34" charset="0"/>
              <a:buNone/>
              <a:defRPr sz="1200" i="1" kern="1200" baseline="0">
                <a:solidFill>
                  <a:schemeClr val="tx2"/>
                </a:solidFill>
                <a:latin typeface="+mn-lt"/>
                <a:ea typeface="+mn-ea"/>
                <a:cs typeface="+mn-cs"/>
              </a:defRPr>
            </a:lvl6pPr>
            <a:lvl7pPr marL="2057400" indent="0" algn="ctr" defTabSz="685800" rtl="0" eaLnBrk="1" latinLnBrk="0" hangingPunct="1">
              <a:lnSpc>
                <a:spcPct val="94000"/>
              </a:lnSpc>
              <a:spcBef>
                <a:spcPts val="500"/>
              </a:spcBef>
              <a:spcAft>
                <a:spcPts val="200"/>
              </a:spcAft>
              <a:buFont typeface="Franklin Gothic Book" panose="020B0503020102020204" pitchFamily="34" charset="0"/>
              <a:buNone/>
              <a:defRPr sz="1200" kern="1200" baseline="0">
                <a:solidFill>
                  <a:schemeClr val="tx2"/>
                </a:solidFill>
                <a:latin typeface="+mn-lt"/>
                <a:ea typeface="+mn-ea"/>
                <a:cs typeface="+mn-cs"/>
              </a:defRPr>
            </a:lvl7pPr>
            <a:lvl8pPr marL="2400300" indent="0" algn="ctr" defTabSz="685800" rtl="0" eaLnBrk="1" latinLnBrk="0" hangingPunct="1">
              <a:lnSpc>
                <a:spcPct val="94000"/>
              </a:lnSpc>
              <a:spcBef>
                <a:spcPts val="500"/>
              </a:spcBef>
              <a:spcAft>
                <a:spcPts val="200"/>
              </a:spcAft>
              <a:buFont typeface="Franklin Gothic Book" panose="020B0503020102020204" pitchFamily="34" charset="0"/>
              <a:buNone/>
              <a:defRPr sz="1200" i="1" kern="1200" baseline="0">
                <a:solidFill>
                  <a:schemeClr val="tx2"/>
                </a:solidFill>
                <a:latin typeface="+mn-lt"/>
                <a:ea typeface="+mn-ea"/>
                <a:cs typeface="+mn-cs"/>
              </a:defRPr>
            </a:lvl8pPr>
            <a:lvl9pPr marL="2743200" indent="0" algn="ctr" defTabSz="685800" rtl="0" eaLnBrk="1" latinLnBrk="0" hangingPunct="1">
              <a:lnSpc>
                <a:spcPct val="94000"/>
              </a:lnSpc>
              <a:spcBef>
                <a:spcPts val="500"/>
              </a:spcBef>
              <a:spcAft>
                <a:spcPts val="200"/>
              </a:spcAft>
              <a:buFont typeface="Franklin Gothic Book" panose="020B0503020102020204" pitchFamily="34" charset="0"/>
              <a:buNone/>
              <a:defRPr sz="1200" kern="1200" baseline="0">
                <a:solidFill>
                  <a:schemeClr val="tx2"/>
                </a:solidFill>
                <a:latin typeface="+mn-lt"/>
                <a:ea typeface="+mn-ea"/>
                <a:cs typeface="+mn-cs"/>
              </a:defRPr>
            </a:lvl9pPr>
          </a:lstStyle>
          <a:p>
            <a:r>
              <a:rPr lang="en-US" dirty="0">
                <a:latin typeface="Brandon Grotesque Regular" panose="020B0503020203060202" pitchFamily="34" charset="0"/>
              </a:rPr>
              <a:t>Our Mission: To Facilitate the Sharing of Knowledge and Resources within our Community for the Betterment of </a:t>
            </a:r>
            <a:r>
              <a:rPr lang="en-US" b="1" u="sng" dirty="0">
                <a:latin typeface="Brandon Grotesque Regular" panose="020B0503020203060202" pitchFamily="34" charset="0"/>
              </a:rPr>
              <a:t>ALL </a:t>
            </a:r>
            <a:r>
              <a:rPr lang="en-US" dirty="0">
                <a:latin typeface="Brandon Grotesque Regular" panose="020B0503020203060202" pitchFamily="34" charset="0"/>
              </a:rPr>
              <a:t>Farmers and Those Interested in Agriculture</a:t>
            </a:r>
          </a:p>
          <a:p>
            <a:endParaRPr lang="en-US" sz="800" b="1" u="sng" dirty="0">
              <a:latin typeface="Brandon Grotesque Regular" panose="020B0503020203060202" pitchFamily="34" charset="0"/>
            </a:endParaRPr>
          </a:p>
          <a:p>
            <a:r>
              <a:rPr lang="en-US" dirty="0">
                <a:latin typeface="Brandon Grotesque Regular" panose="020B0503020203060202" pitchFamily="34" charset="0"/>
              </a:rPr>
              <a:t>We serve as a </a:t>
            </a:r>
            <a:r>
              <a:rPr lang="en-US" b="1" dirty="0">
                <a:latin typeface="Brandon Grotesque Regular" panose="020B0503020203060202" pitchFamily="34" charset="0"/>
              </a:rPr>
              <a:t>“One Stop Shop” </a:t>
            </a:r>
            <a:r>
              <a:rPr lang="en-US" dirty="0">
                <a:latin typeface="Brandon Grotesque Regular" panose="020B0503020203060202" pitchFamily="34" charset="0"/>
              </a:rPr>
              <a:t>for Valuable Information, Data, Facts and Resources</a:t>
            </a:r>
          </a:p>
          <a:p>
            <a:endParaRPr lang="en-US" sz="800" b="1" u="sng" dirty="0">
              <a:latin typeface="Brandon Grotesque Regular" panose="020B0503020203060202" pitchFamily="34" charset="0"/>
            </a:endParaRPr>
          </a:p>
          <a:p>
            <a:r>
              <a:rPr lang="en-US" dirty="0">
                <a:latin typeface="Brandon Grotesque Regular" panose="020B0503020203060202" pitchFamily="34" charset="0"/>
              </a:rPr>
              <a:t>Our team members are “Network Agents” where we strive to build relationships and make connections.</a:t>
            </a:r>
          </a:p>
          <a:p>
            <a:endParaRPr lang="en-US" sz="800" dirty="0">
              <a:latin typeface="Brandon Grotesque Regular" panose="020B0503020203060202" pitchFamily="34" charset="0"/>
            </a:endParaRPr>
          </a:p>
          <a:p>
            <a:r>
              <a:rPr lang="en-US" dirty="0">
                <a:latin typeface="Brandon Grotesque Regular" panose="020B0503020203060202" pitchFamily="34" charset="0"/>
                <a:hlinkClick r:id="rId2"/>
              </a:rPr>
              <a:t>www.farmcreditknowledgecenter.com</a:t>
            </a:r>
            <a:endParaRPr lang="en-US" dirty="0">
              <a:latin typeface="Brandon Grotesque Regular" panose="020B0503020203060202" pitchFamily="34" charset="0"/>
            </a:endParaRPr>
          </a:p>
          <a:p>
            <a:endParaRPr lang="en-US" dirty="0"/>
          </a:p>
        </p:txBody>
      </p:sp>
    </p:spTree>
    <p:extLst>
      <p:ext uri="{BB962C8B-B14F-4D97-AF65-F5344CB8AC3E}">
        <p14:creationId xmlns:p14="http://schemas.microsoft.com/office/powerpoint/2010/main" val="3158768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359"/>
                </a:solidFill>
              </a:rPr>
              <a:t>What is a One-Page </a:t>
            </a:r>
            <a:br>
              <a:rPr lang="en-US" dirty="0">
                <a:solidFill>
                  <a:srgbClr val="003359"/>
                </a:solidFill>
              </a:rPr>
            </a:br>
            <a:r>
              <a:rPr lang="en-US" dirty="0">
                <a:solidFill>
                  <a:srgbClr val="003359"/>
                </a:solidFill>
              </a:rPr>
              <a:t>Business Plan?</a:t>
            </a:r>
          </a:p>
        </p:txBody>
      </p:sp>
      <p:sp>
        <p:nvSpPr>
          <p:cNvPr id="4" name="TextBox 3"/>
          <p:cNvSpPr txBox="1"/>
          <p:nvPr/>
        </p:nvSpPr>
        <p:spPr>
          <a:xfrm>
            <a:off x="1662793" y="2669178"/>
            <a:ext cx="5932714" cy="1664558"/>
          </a:xfrm>
          <a:prstGeom prst="rect">
            <a:avLst/>
          </a:prstGeom>
          <a:noFill/>
        </p:spPr>
        <p:txBody>
          <a:bodyPr wrap="square" rtlCol="0">
            <a:spAutoFit/>
          </a:bodyPr>
          <a:lstStyle/>
          <a:p>
            <a:pPr algn="ctr">
              <a:lnSpc>
                <a:spcPct val="107000"/>
              </a:lnSpc>
            </a:pPr>
            <a:r>
              <a:rPr lang="en-US" sz="3200" b="1" dirty="0">
                <a:solidFill>
                  <a:srgbClr val="003359"/>
                </a:solidFill>
                <a:latin typeface="Brandon Grotesque Regular" panose="020B0503020203060202" pitchFamily="34" charset="0"/>
                <a:ea typeface="Calibri" panose="020F0502020204030204" pitchFamily="34" charset="0"/>
                <a:cs typeface="Times New Roman" panose="02020603050405020304" pitchFamily="18" charset="0"/>
              </a:rPr>
              <a:t>A one-page business plan is a </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US" sz="3200" b="1" dirty="0">
                <a:solidFill>
                  <a:srgbClr val="003359"/>
                </a:solidFill>
                <a:latin typeface="Brandon Grotesque Regular" panose="020B0503020203060202" pitchFamily="34" charset="0"/>
                <a:ea typeface="Calibri" panose="020F0502020204030204" pitchFamily="34" charset="0"/>
                <a:cs typeface="Times New Roman" panose="02020603050405020304" pitchFamily="18" charset="0"/>
              </a:rPr>
              <a:t>summary of business objectives </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US" sz="3200" b="1" dirty="0">
                <a:solidFill>
                  <a:srgbClr val="003359"/>
                </a:solidFill>
                <a:latin typeface="Brandon Grotesque Regular" panose="020B0503020203060202" pitchFamily="34" charset="0"/>
                <a:ea typeface="Calibri" panose="020F0502020204030204" pitchFamily="34" charset="0"/>
                <a:cs typeface="Times New Roman" panose="02020603050405020304" pitchFamily="18" charset="0"/>
              </a:rPr>
              <a:t>displayed on a single page.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0832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359"/>
                </a:solidFill>
              </a:rPr>
              <a:t>Why is Having a</a:t>
            </a:r>
            <a:br>
              <a:rPr lang="en-US" dirty="0">
                <a:solidFill>
                  <a:srgbClr val="003359"/>
                </a:solidFill>
              </a:rPr>
            </a:br>
            <a:r>
              <a:rPr lang="en-US" dirty="0">
                <a:solidFill>
                  <a:srgbClr val="003359"/>
                </a:solidFill>
              </a:rPr>
              <a:t>Business Plan Important?</a:t>
            </a:r>
          </a:p>
        </p:txBody>
      </p:sp>
      <p:sp>
        <p:nvSpPr>
          <p:cNvPr id="4" name="Content Placeholder 3"/>
          <p:cNvSpPr>
            <a:spLocks noGrp="1"/>
          </p:cNvSpPr>
          <p:nvPr>
            <p:ph sz="half" idx="2"/>
          </p:nvPr>
        </p:nvSpPr>
        <p:spPr>
          <a:xfrm>
            <a:off x="748937" y="2360600"/>
            <a:ext cx="8020594" cy="2498783"/>
          </a:xfrm>
        </p:spPr>
        <p:txBody>
          <a:bodyPr>
            <a:normAutofit fontScale="92500"/>
          </a:bodyPr>
          <a:lstStyle/>
          <a:p>
            <a:pPr>
              <a:buFont typeface="Wingdings" panose="05000000000000000000" pitchFamily="2" charset="2"/>
              <a:buChar char="§"/>
            </a:pPr>
            <a:r>
              <a:rPr lang="en-US" sz="2400" dirty="0">
                <a:solidFill>
                  <a:srgbClr val="003359"/>
                </a:solidFill>
              </a:rPr>
              <a:t>Is a must for most investors, financial institutions and partners</a:t>
            </a:r>
          </a:p>
          <a:p>
            <a:pPr>
              <a:buFont typeface="Wingdings" panose="05000000000000000000" pitchFamily="2" charset="2"/>
              <a:buChar char="§"/>
            </a:pPr>
            <a:r>
              <a:rPr lang="en-US" sz="2400" dirty="0">
                <a:solidFill>
                  <a:srgbClr val="003359"/>
                </a:solidFill>
              </a:rPr>
              <a:t>Can help you make decisions and eliminate the gray area</a:t>
            </a:r>
          </a:p>
          <a:p>
            <a:pPr>
              <a:buFont typeface="Wingdings" panose="05000000000000000000" pitchFamily="2" charset="2"/>
              <a:buChar char="§"/>
            </a:pPr>
            <a:r>
              <a:rPr lang="en-US" sz="2400" dirty="0">
                <a:solidFill>
                  <a:srgbClr val="003359"/>
                </a:solidFill>
              </a:rPr>
              <a:t>Can serve as a reality check</a:t>
            </a:r>
          </a:p>
          <a:p>
            <a:pPr>
              <a:buFont typeface="Wingdings" panose="05000000000000000000" pitchFamily="2" charset="2"/>
              <a:buChar char="§"/>
            </a:pPr>
            <a:r>
              <a:rPr lang="en-US" sz="2400" dirty="0">
                <a:solidFill>
                  <a:srgbClr val="003359"/>
                </a:solidFill>
              </a:rPr>
              <a:t>Can foster new ideas</a:t>
            </a:r>
          </a:p>
          <a:p>
            <a:pPr>
              <a:buFont typeface="Wingdings" panose="05000000000000000000" pitchFamily="2" charset="2"/>
              <a:buChar char="§"/>
            </a:pPr>
            <a:r>
              <a:rPr lang="en-US" sz="2400" dirty="0">
                <a:solidFill>
                  <a:srgbClr val="003359"/>
                </a:solidFill>
              </a:rPr>
              <a:t>Creates an action plan</a:t>
            </a:r>
          </a:p>
          <a:p>
            <a:endParaRPr lang="en-US" sz="1700" dirty="0"/>
          </a:p>
        </p:txBody>
      </p:sp>
    </p:spTree>
    <p:extLst>
      <p:ext uri="{BB962C8B-B14F-4D97-AF65-F5344CB8AC3E}">
        <p14:creationId xmlns:p14="http://schemas.microsoft.com/office/powerpoint/2010/main" val="60121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359"/>
                </a:solidFill>
              </a:rPr>
              <a:t>Time to Begin Planning!</a:t>
            </a:r>
          </a:p>
        </p:txBody>
      </p:sp>
      <p:sp>
        <p:nvSpPr>
          <p:cNvPr id="3" name="Content Placeholder 2"/>
          <p:cNvSpPr>
            <a:spLocks noGrp="1"/>
          </p:cNvSpPr>
          <p:nvPr>
            <p:ph idx="1"/>
          </p:nvPr>
        </p:nvSpPr>
        <p:spPr>
          <a:xfrm>
            <a:off x="1028700" y="1930400"/>
            <a:ext cx="7200900" cy="3581400"/>
          </a:xfrm>
        </p:spPr>
        <p:txBody>
          <a:bodyPr>
            <a:normAutofit/>
          </a:bodyPr>
          <a:lstStyle/>
          <a:p>
            <a:pPr marL="0" indent="0" algn="ctr">
              <a:buNone/>
            </a:pPr>
            <a:r>
              <a:rPr lang="en-US" sz="3000" u="sng" dirty="0">
                <a:solidFill>
                  <a:srgbClr val="003359"/>
                </a:solidFill>
              </a:rPr>
              <a:t>Write your Mission Statement</a:t>
            </a:r>
          </a:p>
          <a:p>
            <a:pPr marL="0" indent="0" algn="ctr">
              <a:buNone/>
            </a:pPr>
            <a:endParaRPr lang="en-US" sz="1000" dirty="0">
              <a:solidFill>
                <a:srgbClr val="003359"/>
              </a:solidFill>
            </a:endParaRPr>
          </a:p>
          <a:p>
            <a:pPr marL="0" indent="0" algn="ctr">
              <a:buNone/>
            </a:pPr>
            <a:r>
              <a:rPr lang="en-US" sz="3000" dirty="0">
                <a:solidFill>
                  <a:srgbClr val="003359"/>
                </a:solidFill>
              </a:rPr>
              <a:t>The mission for your business guides everything that you do. Keep it simple by finding the most core denominator that defines your business.</a:t>
            </a:r>
          </a:p>
          <a:p>
            <a:pPr marL="0" indent="0">
              <a:buNone/>
            </a:pPr>
            <a:endParaRPr lang="en-US" sz="2800" dirty="0"/>
          </a:p>
          <a:p>
            <a:pPr marL="0" indent="0">
              <a:buNone/>
            </a:pPr>
            <a:endParaRPr lang="en-US" sz="3200" dirty="0"/>
          </a:p>
        </p:txBody>
      </p:sp>
    </p:spTree>
    <p:extLst>
      <p:ext uri="{BB962C8B-B14F-4D97-AF65-F5344CB8AC3E}">
        <p14:creationId xmlns:p14="http://schemas.microsoft.com/office/powerpoint/2010/main" val="3347653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892628"/>
            <a:ext cx="7200900" cy="794657"/>
          </a:xfrm>
        </p:spPr>
        <p:txBody>
          <a:bodyPr>
            <a:noAutofit/>
          </a:bodyPr>
          <a:lstStyle/>
          <a:p>
            <a:pPr algn="ctr"/>
            <a:r>
              <a:rPr lang="en-US" sz="3000" u="sng" dirty="0">
                <a:solidFill>
                  <a:srgbClr val="003359"/>
                </a:solidFill>
              </a:rPr>
              <a:t>Develop Business Objectives</a:t>
            </a:r>
          </a:p>
        </p:txBody>
      </p:sp>
      <p:sp>
        <p:nvSpPr>
          <p:cNvPr id="3" name="Content Placeholder 2"/>
          <p:cNvSpPr>
            <a:spLocks noGrp="1"/>
          </p:cNvSpPr>
          <p:nvPr>
            <p:ph idx="1"/>
          </p:nvPr>
        </p:nvSpPr>
        <p:spPr>
          <a:xfrm>
            <a:off x="1028700" y="1687285"/>
            <a:ext cx="7200900" cy="3581400"/>
          </a:xfrm>
        </p:spPr>
        <p:txBody>
          <a:bodyPr/>
          <a:lstStyle/>
          <a:p>
            <a:pPr marL="0" indent="0" algn="ctr">
              <a:lnSpc>
                <a:spcPct val="100000"/>
              </a:lnSpc>
              <a:spcBef>
                <a:spcPts val="0"/>
              </a:spcBef>
              <a:spcAft>
                <a:spcPts val="0"/>
              </a:spcAft>
              <a:buNone/>
            </a:pPr>
            <a:r>
              <a:rPr lang="en-US" sz="2400" dirty="0">
                <a:solidFill>
                  <a:srgbClr val="003359"/>
                </a:solidFill>
              </a:rPr>
              <a:t>Objectives are general, observable, challenging and </a:t>
            </a:r>
          </a:p>
          <a:p>
            <a:pPr marL="0" indent="0" algn="ctr">
              <a:lnSpc>
                <a:spcPct val="100000"/>
              </a:lnSpc>
              <a:spcBef>
                <a:spcPts val="0"/>
              </a:spcBef>
              <a:spcAft>
                <a:spcPts val="0"/>
              </a:spcAft>
              <a:buNone/>
            </a:pPr>
            <a:r>
              <a:rPr lang="en-US" sz="2400" dirty="0">
                <a:solidFill>
                  <a:srgbClr val="003359"/>
                </a:solidFill>
              </a:rPr>
              <a:t>untimed directions for your business. </a:t>
            </a:r>
          </a:p>
          <a:p>
            <a:pPr marL="0" indent="0" algn="ctr">
              <a:lnSpc>
                <a:spcPct val="100000"/>
              </a:lnSpc>
              <a:spcBef>
                <a:spcPts val="0"/>
              </a:spcBef>
              <a:spcAft>
                <a:spcPts val="0"/>
              </a:spcAft>
              <a:buNone/>
            </a:pPr>
            <a:endParaRPr lang="en-US" sz="1100" dirty="0">
              <a:solidFill>
                <a:srgbClr val="003359"/>
              </a:solidFill>
            </a:endParaRPr>
          </a:p>
          <a:p>
            <a:pPr>
              <a:buFont typeface="Wingdings" panose="05000000000000000000" pitchFamily="2" charset="2"/>
              <a:buChar char="§"/>
            </a:pPr>
            <a:r>
              <a:rPr lang="en-US" dirty="0">
                <a:solidFill>
                  <a:srgbClr val="003359"/>
                </a:solidFill>
              </a:rPr>
              <a:t>They outline what you want the business to look like in the future. </a:t>
            </a:r>
          </a:p>
          <a:p>
            <a:pPr>
              <a:buFont typeface="Wingdings" panose="05000000000000000000" pitchFamily="2" charset="2"/>
              <a:buChar char="§"/>
            </a:pPr>
            <a:r>
              <a:rPr lang="en-US" dirty="0">
                <a:solidFill>
                  <a:srgbClr val="003359"/>
                </a:solidFill>
              </a:rPr>
              <a:t>Caution! Too many objectives will result in too many priorities to focus on. </a:t>
            </a:r>
          </a:p>
          <a:p>
            <a:pPr>
              <a:buFont typeface="Wingdings" panose="05000000000000000000" pitchFamily="2" charset="2"/>
              <a:buChar char="§"/>
            </a:pPr>
            <a:r>
              <a:rPr lang="en-US" dirty="0">
                <a:solidFill>
                  <a:srgbClr val="003359"/>
                </a:solidFill>
              </a:rPr>
              <a:t>Stay focused on your Mission Statement. </a:t>
            </a:r>
          </a:p>
          <a:p>
            <a:pPr>
              <a:buFont typeface="Wingdings" panose="05000000000000000000" pitchFamily="2" charset="2"/>
              <a:buChar char="§"/>
            </a:pPr>
            <a:r>
              <a:rPr lang="en-US" dirty="0">
                <a:solidFill>
                  <a:srgbClr val="003359"/>
                </a:solidFill>
              </a:rPr>
              <a:t>Try to establish at least 4 but no more than 8 objectives.</a:t>
            </a:r>
          </a:p>
        </p:txBody>
      </p:sp>
    </p:spTree>
    <p:extLst>
      <p:ext uri="{BB962C8B-B14F-4D97-AF65-F5344CB8AC3E}">
        <p14:creationId xmlns:p14="http://schemas.microsoft.com/office/powerpoint/2010/main" val="633705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59823"/>
          </a:xfrm>
        </p:spPr>
        <p:txBody>
          <a:bodyPr>
            <a:normAutofit/>
          </a:bodyPr>
          <a:lstStyle/>
          <a:p>
            <a:pPr algn="ctr"/>
            <a:r>
              <a:rPr lang="en-US" sz="3000" u="sng" dirty="0">
                <a:solidFill>
                  <a:srgbClr val="003359"/>
                </a:solidFill>
              </a:rPr>
              <a:t>Create SMART Goals</a:t>
            </a:r>
          </a:p>
        </p:txBody>
      </p:sp>
      <p:sp>
        <p:nvSpPr>
          <p:cNvPr id="3" name="Content Placeholder 2"/>
          <p:cNvSpPr>
            <a:spLocks noGrp="1"/>
          </p:cNvSpPr>
          <p:nvPr>
            <p:ph sz="half" idx="1"/>
          </p:nvPr>
        </p:nvSpPr>
        <p:spPr>
          <a:xfrm>
            <a:off x="1159327" y="1445623"/>
            <a:ext cx="7451273" cy="4302034"/>
          </a:xfrm>
        </p:spPr>
        <p:txBody>
          <a:bodyPr>
            <a:normAutofit fontScale="92500" lnSpcReduction="20000"/>
          </a:bodyPr>
          <a:lstStyle/>
          <a:p>
            <a:pPr marL="0" indent="0">
              <a:buNone/>
            </a:pPr>
            <a:r>
              <a:rPr lang="en-US" sz="2400" dirty="0">
                <a:solidFill>
                  <a:srgbClr val="003359"/>
                </a:solidFill>
                <a:latin typeface="Brandon Grotesque Regular" panose="020B0503020203060202" pitchFamily="34" charset="0"/>
                <a:ea typeface="Calibri" panose="020F0502020204030204" pitchFamily="34" charset="0"/>
                <a:cs typeface="Times New Roman" panose="02020603050405020304" pitchFamily="18" charset="0"/>
              </a:rPr>
              <a:t>All goals need to share all of these characteristics: </a:t>
            </a:r>
          </a:p>
          <a:p>
            <a:pPr marL="0" indent="0">
              <a:buNone/>
            </a:pPr>
            <a:r>
              <a:rPr lang="en-US" sz="3200" b="1" dirty="0">
                <a:solidFill>
                  <a:srgbClr val="003359"/>
                </a:solidFill>
                <a:latin typeface="Brandon Grotesque Regular" panose="020B0503020203060202" pitchFamily="34" charset="0"/>
                <a:ea typeface="Calibri" panose="020F0502020204030204" pitchFamily="34" charset="0"/>
                <a:cs typeface="Times New Roman" panose="02020603050405020304" pitchFamily="18" charset="0"/>
              </a:rPr>
              <a:t>		S</a:t>
            </a:r>
            <a:r>
              <a:rPr lang="en-US" dirty="0">
                <a:solidFill>
                  <a:srgbClr val="003359"/>
                </a:solidFill>
                <a:latin typeface="Brandon Grotesque Regular" panose="020B0503020203060202" pitchFamily="34" charset="0"/>
                <a:ea typeface="Calibri" panose="020F0502020204030204" pitchFamily="34" charset="0"/>
                <a:cs typeface="Times New Roman" panose="02020603050405020304" pitchFamily="18" charset="0"/>
              </a:rPr>
              <a:t>pecific</a:t>
            </a:r>
          </a:p>
          <a:p>
            <a:pPr marL="0" indent="0">
              <a:buNone/>
            </a:pPr>
            <a:r>
              <a:rPr lang="en-US" sz="3200" b="1" dirty="0">
                <a:solidFill>
                  <a:srgbClr val="003359"/>
                </a:solidFill>
                <a:latin typeface="Brandon Grotesque Regular" panose="020B0503020203060202" pitchFamily="34" charset="0"/>
                <a:ea typeface="Calibri" panose="020F0502020204030204" pitchFamily="34" charset="0"/>
                <a:cs typeface="Times New Roman" panose="02020603050405020304" pitchFamily="18" charset="0"/>
              </a:rPr>
              <a:t>		M</a:t>
            </a:r>
            <a:r>
              <a:rPr lang="en-US" dirty="0">
                <a:solidFill>
                  <a:srgbClr val="003359"/>
                </a:solidFill>
                <a:latin typeface="Brandon Grotesque Regular" panose="020B0503020203060202" pitchFamily="34" charset="0"/>
                <a:ea typeface="Calibri" panose="020F0502020204030204" pitchFamily="34" charset="0"/>
                <a:cs typeface="Times New Roman" panose="02020603050405020304" pitchFamily="18" charset="0"/>
              </a:rPr>
              <a:t>easurable</a:t>
            </a:r>
          </a:p>
          <a:p>
            <a:pPr marL="0" indent="0">
              <a:buNone/>
            </a:pPr>
            <a:r>
              <a:rPr lang="en-US" sz="3200" b="1" dirty="0">
                <a:solidFill>
                  <a:srgbClr val="003359"/>
                </a:solidFill>
                <a:latin typeface="Brandon Grotesque Regular" panose="020B0503020203060202" pitchFamily="34" charset="0"/>
                <a:ea typeface="Calibri" panose="020F0502020204030204" pitchFamily="34" charset="0"/>
                <a:cs typeface="Times New Roman" panose="02020603050405020304" pitchFamily="18" charset="0"/>
              </a:rPr>
              <a:t>		A</a:t>
            </a:r>
            <a:r>
              <a:rPr lang="en-US" dirty="0">
                <a:solidFill>
                  <a:srgbClr val="003359"/>
                </a:solidFill>
                <a:latin typeface="Brandon Grotesque Regular" panose="020B0503020203060202" pitchFamily="34" charset="0"/>
                <a:ea typeface="Calibri" panose="020F0502020204030204" pitchFamily="34" charset="0"/>
                <a:cs typeface="Times New Roman" panose="02020603050405020304" pitchFamily="18" charset="0"/>
              </a:rPr>
              <a:t>ttainable</a:t>
            </a:r>
          </a:p>
          <a:p>
            <a:pPr marL="0" indent="0">
              <a:buNone/>
            </a:pPr>
            <a:r>
              <a:rPr lang="en-US" sz="3200" b="1" dirty="0">
                <a:solidFill>
                  <a:srgbClr val="003359"/>
                </a:solidFill>
                <a:latin typeface="Brandon Grotesque Regular" panose="020B0503020203060202" pitchFamily="34" charset="0"/>
                <a:ea typeface="Calibri" panose="020F0502020204030204" pitchFamily="34" charset="0"/>
                <a:cs typeface="Times New Roman" panose="02020603050405020304" pitchFamily="18" charset="0"/>
              </a:rPr>
              <a:t>		R</a:t>
            </a:r>
            <a:r>
              <a:rPr lang="en-US" dirty="0">
                <a:solidFill>
                  <a:srgbClr val="003359"/>
                </a:solidFill>
                <a:latin typeface="Brandon Grotesque Regular" panose="020B0503020203060202" pitchFamily="34" charset="0"/>
                <a:ea typeface="Calibri" panose="020F0502020204030204" pitchFamily="34" charset="0"/>
                <a:cs typeface="Times New Roman" panose="02020603050405020304" pitchFamily="18" charset="0"/>
              </a:rPr>
              <a:t>ewarding</a:t>
            </a:r>
          </a:p>
          <a:p>
            <a:pPr marL="0" indent="0">
              <a:buNone/>
            </a:pPr>
            <a:r>
              <a:rPr lang="en-US" sz="3200" b="1" dirty="0">
                <a:solidFill>
                  <a:srgbClr val="003359"/>
                </a:solidFill>
                <a:latin typeface="Brandon Grotesque Regular" panose="020B0503020203060202" pitchFamily="34" charset="0"/>
                <a:ea typeface="Calibri" panose="020F0502020204030204" pitchFamily="34" charset="0"/>
                <a:cs typeface="Times New Roman" panose="02020603050405020304" pitchFamily="18" charset="0"/>
              </a:rPr>
              <a:t>		T</a:t>
            </a:r>
            <a:r>
              <a:rPr lang="en-US" dirty="0">
                <a:solidFill>
                  <a:srgbClr val="003359"/>
                </a:solidFill>
                <a:latin typeface="Brandon Grotesque Regular" panose="020B0503020203060202" pitchFamily="34" charset="0"/>
                <a:ea typeface="Calibri" panose="020F0502020204030204" pitchFamily="34" charset="0"/>
                <a:cs typeface="Times New Roman" panose="02020603050405020304" pitchFamily="18" charset="0"/>
              </a:rPr>
              <a:t>imed</a:t>
            </a:r>
          </a:p>
          <a:p>
            <a:pPr marL="0" indent="0">
              <a:buNone/>
            </a:pPr>
            <a:endParaRPr lang="en-US" dirty="0">
              <a:solidFill>
                <a:srgbClr val="003359"/>
              </a:solidFill>
              <a:latin typeface="Brandon Grotesque Regular" panose="020B0503020203060202" pitchFamily="34" charset="0"/>
              <a:ea typeface="Calibri" panose="020F0502020204030204" pitchFamily="34" charset="0"/>
              <a:cs typeface="Times New Roman" panose="02020603050405020304" pitchFamily="18" charset="0"/>
            </a:endParaRPr>
          </a:p>
          <a:p>
            <a:pPr marL="0" indent="0" algn="ctr">
              <a:buNone/>
            </a:pPr>
            <a:r>
              <a:rPr lang="en-US" dirty="0">
                <a:solidFill>
                  <a:srgbClr val="003359"/>
                </a:solidFill>
                <a:latin typeface="Brandon Grotesque Regular" panose="020B0503020203060202" pitchFamily="34" charset="0"/>
                <a:ea typeface="Calibri" panose="020F0502020204030204" pitchFamily="34" charset="0"/>
                <a:cs typeface="Times New Roman" panose="02020603050405020304" pitchFamily="18" charset="0"/>
              </a:rPr>
              <a:t>Work on setting goals for one objective at a time. Each objective will have its own set of goals; however, some goals may contribute to more than one objective.</a:t>
            </a:r>
            <a:endParaRPr lang="en-US" dirty="0"/>
          </a:p>
        </p:txBody>
      </p:sp>
    </p:spTree>
    <p:extLst>
      <p:ext uri="{BB962C8B-B14F-4D97-AF65-F5344CB8AC3E}">
        <p14:creationId xmlns:p14="http://schemas.microsoft.com/office/powerpoint/2010/main" val="2510886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u="sng" dirty="0">
                <a:solidFill>
                  <a:srgbClr val="003359"/>
                </a:solidFill>
              </a:rPr>
              <a:t>Form an Action Plan</a:t>
            </a:r>
          </a:p>
        </p:txBody>
      </p:sp>
      <p:sp>
        <p:nvSpPr>
          <p:cNvPr id="3" name="Content Placeholder 2"/>
          <p:cNvSpPr>
            <a:spLocks noGrp="1"/>
          </p:cNvSpPr>
          <p:nvPr>
            <p:ph sz="half" idx="1"/>
          </p:nvPr>
        </p:nvSpPr>
        <p:spPr>
          <a:xfrm>
            <a:off x="1028700" y="1567543"/>
            <a:ext cx="7560129" cy="4103914"/>
          </a:xfrm>
        </p:spPr>
        <p:txBody>
          <a:bodyPr/>
          <a:lstStyle/>
          <a:p>
            <a:pPr>
              <a:buFont typeface="Wingdings" panose="05000000000000000000" pitchFamily="2" charset="2"/>
              <a:buChar char="§"/>
            </a:pPr>
            <a:r>
              <a:rPr lang="en-US" dirty="0">
                <a:solidFill>
                  <a:srgbClr val="003359"/>
                </a:solidFill>
              </a:rPr>
              <a:t>Every goal must have action plans that explain how that goal will be accomplished. </a:t>
            </a:r>
          </a:p>
          <a:p>
            <a:pPr>
              <a:buFont typeface="Wingdings" panose="05000000000000000000" pitchFamily="2" charset="2"/>
              <a:buChar char="§"/>
            </a:pPr>
            <a:r>
              <a:rPr lang="en-US" dirty="0">
                <a:solidFill>
                  <a:srgbClr val="003359"/>
                </a:solidFill>
              </a:rPr>
              <a:t>Action plans (or tactics) are precise and individually itemized plans for action. </a:t>
            </a:r>
          </a:p>
          <a:p>
            <a:pPr>
              <a:buFont typeface="Wingdings" panose="05000000000000000000" pitchFamily="2" charset="2"/>
              <a:buChar char="§"/>
            </a:pPr>
            <a:r>
              <a:rPr lang="en-US" dirty="0">
                <a:solidFill>
                  <a:srgbClr val="003359"/>
                </a:solidFill>
              </a:rPr>
              <a:t>They describe exactly Who, What, When, Where and How activities will take place in order to accomplish a goal.</a:t>
            </a:r>
          </a:p>
          <a:p>
            <a:pPr marL="0" indent="0">
              <a:buNone/>
            </a:pPr>
            <a:endParaRPr lang="en-US" dirty="0">
              <a:solidFill>
                <a:srgbClr val="003359"/>
              </a:solidFill>
            </a:endParaRPr>
          </a:p>
          <a:p>
            <a:pPr marL="0" marR="0" indent="0" algn="ctr">
              <a:lnSpc>
                <a:spcPct val="107000"/>
              </a:lnSpc>
              <a:spcBef>
                <a:spcPts val="0"/>
              </a:spcBef>
              <a:spcAft>
                <a:spcPts val="0"/>
              </a:spcAft>
              <a:buNone/>
            </a:pPr>
            <a:r>
              <a:rPr lang="en-US" dirty="0">
                <a:solidFill>
                  <a:srgbClr val="003359"/>
                </a:solidFill>
                <a:latin typeface="Brandon Grotesque Regular" panose="020B0503020203060202" pitchFamily="34" charset="0"/>
                <a:ea typeface="Calibri" panose="020F0502020204030204" pitchFamily="34" charset="0"/>
                <a:cs typeface="Times New Roman" panose="02020603050405020304" pitchFamily="18" charset="0"/>
              </a:rPr>
              <a:t>Action plans detail who will do it, how, where, by when, and how often. Then the key to successful action plans is proper monitoring and comparison to predetermined measurable standards with proper </a:t>
            </a:r>
          </a:p>
          <a:p>
            <a:pPr marL="0" marR="0" indent="0" algn="ctr">
              <a:lnSpc>
                <a:spcPct val="107000"/>
              </a:lnSpc>
              <a:spcBef>
                <a:spcPts val="0"/>
              </a:spcBef>
              <a:spcAft>
                <a:spcPts val="0"/>
              </a:spcAft>
              <a:buNone/>
            </a:pPr>
            <a:r>
              <a:rPr lang="en-US" dirty="0">
                <a:solidFill>
                  <a:srgbClr val="003359"/>
                </a:solidFill>
                <a:latin typeface="Brandon Grotesque Regular" panose="020B0503020203060202" pitchFamily="34" charset="0"/>
                <a:ea typeface="Calibri" panose="020F0502020204030204" pitchFamily="34" charset="0"/>
                <a:cs typeface="Times New Roman" panose="02020603050405020304" pitchFamily="18" charset="0"/>
              </a:rPr>
              <a:t>corrective action when necessary.</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
            </a:pPr>
            <a:endParaRPr lang="en-US" dirty="0">
              <a:solidFill>
                <a:srgbClr val="003359"/>
              </a:solidFill>
            </a:endParaRPr>
          </a:p>
        </p:txBody>
      </p:sp>
    </p:spTree>
    <p:extLst>
      <p:ext uri="{BB962C8B-B14F-4D97-AF65-F5344CB8AC3E}">
        <p14:creationId xmlns:p14="http://schemas.microsoft.com/office/powerpoint/2010/main" val="493894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003359"/>
                </a:solidFill>
              </a:rPr>
              <a:t>The 5-Line Income Statement</a:t>
            </a:r>
          </a:p>
        </p:txBody>
      </p:sp>
      <p:sp>
        <p:nvSpPr>
          <p:cNvPr id="3" name="Content Placeholder 2"/>
          <p:cNvSpPr>
            <a:spLocks noGrp="1"/>
          </p:cNvSpPr>
          <p:nvPr>
            <p:ph sz="half" idx="1"/>
          </p:nvPr>
        </p:nvSpPr>
        <p:spPr>
          <a:xfrm>
            <a:off x="1137556" y="4699001"/>
            <a:ext cx="5285015" cy="1488440"/>
          </a:xfrm>
        </p:spPr>
        <p:txBody>
          <a:bodyPr/>
          <a:lstStyle/>
          <a:p>
            <a:pPr marL="0" marR="0" indent="0">
              <a:lnSpc>
                <a:spcPct val="107000"/>
              </a:lnSpc>
              <a:spcBef>
                <a:spcPts val="0"/>
              </a:spcBef>
              <a:spcAft>
                <a:spcPts val="0"/>
              </a:spcAft>
              <a:buNone/>
            </a:pPr>
            <a:r>
              <a:rPr lang="en-US" dirty="0">
                <a:solidFill>
                  <a:srgbClr val="003359"/>
                </a:solidFill>
                <a:latin typeface="Brandon Grotesque Regular" panose="020B0503020203060202" pitchFamily="34" charset="0"/>
                <a:ea typeface="Calibri" panose="020F0502020204030204" pitchFamily="34" charset="0"/>
                <a:cs typeface="Times New Roman" panose="02020603050405020304" pitchFamily="18" charset="0"/>
              </a:rPr>
              <a:t>Budget resources: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0"/>
              </a:spcAft>
              <a:buFont typeface="Wingdings" panose="05000000000000000000" pitchFamily="2" charset="2"/>
              <a:buChar char="§"/>
            </a:pPr>
            <a:r>
              <a:rPr lang="en-US" dirty="0">
                <a:solidFill>
                  <a:srgbClr val="003359"/>
                </a:solidFill>
                <a:latin typeface="Brandon Grotesque Regular" panose="020B0503020203060202" pitchFamily="34" charset="0"/>
                <a:ea typeface="Calibri" panose="020F0502020204030204" pitchFamily="34" charset="0"/>
                <a:cs typeface="Times New Roman" panose="02020603050405020304" pitchFamily="18" charset="0"/>
              </a:rPr>
              <a:t>http://agalternatives.aers.psu.edu/</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0"/>
              </a:spcAft>
              <a:buFont typeface="Wingdings" panose="05000000000000000000" pitchFamily="2" charset="2"/>
              <a:buChar char="§"/>
            </a:pPr>
            <a:r>
              <a:rPr lang="en-US" dirty="0">
                <a:solidFill>
                  <a:srgbClr val="003359"/>
                </a:solidFill>
                <a:latin typeface="Brandon Grotesque Regular" panose="020B0503020203060202" pitchFamily="34" charset="0"/>
                <a:ea typeface="Calibri" panose="020F0502020204030204" pitchFamily="34" charset="0"/>
                <a:cs typeface="Times New Roman" panose="02020603050405020304" pitchFamily="18" charset="0"/>
              </a:rPr>
              <a:t>https://agecon.uga.edu/extension/budgets.html</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37645814"/>
              </p:ext>
            </p:extLst>
          </p:nvPr>
        </p:nvGraphicFramePr>
        <p:xfrm>
          <a:off x="1393371" y="1861456"/>
          <a:ext cx="6487886" cy="2525488"/>
        </p:xfrm>
        <a:graphic>
          <a:graphicData uri="http://schemas.openxmlformats.org/drawingml/2006/table">
            <a:tbl>
              <a:tblPr firstRow="1" firstCol="1" bandRow="1">
                <a:tableStyleId>{5C22544A-7EE6-4342-B048-85BDC9FD1C3A}</a:tableStyleId>
              </a:tblPr>
              <a:tblGrid>
                <a:gridCol w="2707076">
                  <a:extLst>
                    <a:ext uri="{9D8B030D-6E8A-4147-A177-3AD203B41FA5}">
                      <a16:colId xmlns:a16="http://schemas.microsoft.com/office/drawing/2014/main" val="1988511931"/>
                    </a:ext>
                  </a:extLst>
                </a:gridCol>
                <a:gridCol w="2466714">
                  <a:extLst>
                    <a:ext uri="{9D8B030D-6E8A-4147-A177-3AD203B41FA5}">
                      <a16:colId xmlns:a16="http://schemas.microsoft.com/office/drawing/2014/main" val="1341629270"/>
                    </a:ext>
                  </a:extLst>
                </a:gridCol>
                <a:gridCol w="1314096">
                  <a:extLst>
                    <a:ext uri="{9D8B030D-6E8A-4147-A177-3AD203B41FA5}">
                      <a16:colId xmlns:a16="http://schemas.microsoft.com/office/drawing/2014/main" val="4278076601"/>
                    </a:ext>
                  </a:extLst>
                </a:gridCol>
              </a:tblGrid>
              <a:tr h="424649">
                <a:tc>
                  <a:txBody>
                    <a:bodyPr/>
                    <a:lstStyle/>
                    <a:p>
                      <a:pPr marL="0" marR="0" algn="l">
                        <a:lnSpc>
                          <a:spcPct val="107000"/>
                        </a:lnSpc>
                        <a:spcBef>
                          <a:spcPts val="0"/>
                        </a:spcBef>
                        <a:spcAft>
                          <a:spcPts val="0"/>
                        </a:spcAft>
                      </a:pPr>
                      <a:r>
                        <a:rPr lang="en-US" sz="2000" b="1" dirty="0">
                          <a:solidFill>
                            <a:srgbClr val="003359"/>
                          </a:solidFill>
                          <a:effectLst/>
                        </a:rPr>
                        <a:t>Historical</a:t>
                      </a:r>
                      <a:endParaRPr lang="en-US" sz="2000" b="1" dirty="0">
                        <a:solidFill>
                          <a:srgbClr val="003359"/>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solidFill>
                            <a:srgbClr val="003359"/>
                          </a:solidFill>
                          <a:effectLst/>
                        </a:rPr>
                        <a:t>Dollars</a:t>
                      </a:r>
                      <a:endParaRPr lang="en-US" sz="2000" dirty="0">
                        <a:solidFill>
                          <a:srgbClr val="003359"/>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solidFill>
                            <a:srgbClr val="003359"/>
                          </a:solidFill>
                          <a:effectLst/>
                        </a:rPr>
                        <a:t>% of Sales</a:t>
                      </a:r>
                      <a:endParaRPr lang="en-US" sz="2000" dirty="0">
                        <a:solidFill>
                          <a:srgbClr val="003359"/>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06820444"/>
                  </a:ext>
                </a:extLst>
              </a:tr>
              <a:tr h="424649">
                <a:tc>
                  <a:txBody>
                    <a:bodyPr/>
                    <a:lstStyle/>
                    <a:p>
                      <a:pPr marL="0" marR="0" algn="ctr">
                        <a:lnSpc>
                          <a:spcPct val="107000"/>
                        </a:lnSpc>
                        <a:spcBef>
                          <a:spcPts val="0"/>
                        </a:spcBef>
                        <a:spcAft>
                          <a:spcPts val="0"/>
                        </a:spcAft>
                      </a:pPr>
                      <a:r>
                        <a:rPr lang="en-US" sz="2000" b="1" dirty="0">
                          <a:solidFill>
                            <a:srgbClr val="003359"/>
                          </a:solidFill>
                          <a:effectLst/>
                        </a:rPr>
                        <a:t>Sales:</a:t>
                      </a:r>
                      <a:endParaRPr lang="en-US" sz="2000" b="1" dirty="0">
                        <a:solidFill>
                          <a:srgbClr val="003359"/>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a:effectLst/>
                        </a:rPr>
                        <a:t>100%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51076990"/>
                  </a:ext>
                </a:extLst>
              </a:tr>
              <a:tr h="424649">
                <a:tc>
                  <a:txBody>
                    <a:bodyPr/>
                    <a:lstStyle/>
                    <a:p>
                      <a:pPr marL="0" marR="0" algn="ctr">
                        <a:lnSpc>
                          <a:spcPct val="107000"/>
                        </a:lnSpc>
                        <a:spcBef>
                          <a:spcPts val="0"/>
                        </a:spcBef>
                        <a:spcAft>
                          <a:spcPts val="0"/>
                        </a:spcAft>
                      </a:pPr>
                      <a:r>
                        <a:rPr lang="en-US" sz="2000" b="1" dirty="0">
                          <a:solidFill>
                            <a:srgbClr val="003359"/>
                          </a:solidFill>
                          <a:effectLst/>
                        </a:rPr>
                        <a:t>-Cost of Goods Sold:</a:t>
                      </a:r>
                      <a:endParaRPr lang="en-US" sz="2000" b="1" dirty="0">
                        <a:solidFill>
                          <a:srgbClr val="003359"/>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     $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a:effectLst/>
                        </a:rPr>
                        <a: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78689263"/>
                  </a:ext>
                </a:extLst>
              </a:tr>
              <a:tr h="424649">
                <a:tc>
                  <a:txBody>
                    <a:bodyPr/>
                    <a:lstStyle/>
                    <a:p>
                      <a:pPr marL="0" marR="0" algn="ctr">
                        <a:lnSpc>
                          <a:spcPct val="107000"/>
                        </a:lnSpc>
                        <a:spcBef>
                          <a:spcPts val="0"/>
                        </a:spcBef>
                        <a:spcAft>
                          <a:spcPts val="0"/>
                        </a:spcAft>
                      </a:pPr>
                      <a:r>
                        <a:rPr lang="en-US" sz="2000" b="1">
                          <a:solidFill>
                            <a:srgbClr val="003359"/>
                          </a:solidFill>
                          <a:effectLst/>
                        </a:rPr>
                        <a:t>= Gross Margin:</a:t>
                      </a:r>
                      <a:endParaRPr lang="en-US" sz="2000" b="1">
                        <a:solidFill>
                          <a:srgbClr val="003359"/>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dirty="0">
                          <a:effectLst/>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7519783"/>
                  </a:ext>
                </a:extLst>
              </a:tr>
              <a:tr h="402243">
                <a:tc>
                  <a:txBody>
                    <a:bodyPr/>
                    <a:lstStyle/>
                    <a:p>
                      <a:pPr marL="0" marR="0" algn="ctr">
                        <a:lnSpc>
                          <a:spcPct val="107000"/>
                        </a:lnSpc>
                        <a:spcBef>
                          <a:spcPts val="0"/>
                        </a:spcBef>
                        <a:spcAft>
                          <a:spcPts val="0"/>
                        </a:spcAft>
                      </a:pPr>
                      <a:r>
                        <a:rPr lang="en-US" sz="2000" b="1">
                          <a:solidFill>
                            <a:srgbClr val="003359"/>
                          </a:solidFill>
                          <a:effectLst/>
                        </a:rPr>
                        <a:t>- Overhead</a:t>
                      </a:r>
                      <a:endParaRPr lang="en-US" sz="2000" b="1">
                        <a:solidFill>
                          <a:srgbClr val="003359"/>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dirty="0">
                          <a:effectLst/>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6008711"/>
                  </a:ext>
                </a:extLst>
              </a:tr>
              <a:tr h="424649">
                <a:tc>
                  <a:txBody>
                    <a:bodyPr/>
                    <a:lstStyle/>
                    <a:p>
                      <a:pPr marL="0" marR="0" algn="ctr">
                        <a:lnSpc>
                          <a:spcPct val="107000"/>
                        </a:lnSpc>
                        <a:spcBef>
                          <a:spcPts val="0"/>
                        </a:spcBef>
                        <a:spcAft>
                          <a:spcPts val="0"/>
                        </a:spcAft>
                      </a:pPr>
                      <a:r>
                        <a:rPr lang="en-US" sz="2000" b="1" dirty="0">
                          <a:solidFill>
                            <a:srgbClr val="003359"/>
                          </a:solidFill>
                          <a:effectLst/>
                        </a:rPr>
                        <a:t>= Profit (Net Income)</a:t>
                      </a:r>
                      <a:endParaRPr lang="en-US" sz="2000" b="1" dirty="0">
                        <a:solidFill>
                          <a:srgbClr val="003359"/>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dirty="0">
                          <a:effectLst/>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78276637"/>
                  </a:ext>
                </a:extLst>
              </a:tr>
            </a:tbl>
          </a:graphicData>
        </a:graphic>
      </p:graphicFrame>
    </p:spTree>
    <p:extLst>
      <p:ext uri="{BB962C8B-B14F-4D97-AF65-F5344CB8AC3E}">
        <p14:creationId xmlns:p14="http://schemas.microsoft.com/office/powerpoint/2010/main" val="1620546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21674443"/>
              </p:ext>
            </p:extLst>
          </p:nvPr>
        </p:nvGraphicFramePr>
        <p:xfrm>
          <a:off x="807720" y="2651760"/>
          <a:ext cx="7386319" cy="2854959"/>
        </p:xfrm>
        <a:graphic>
          <a:graphicData uri="http://schemas.openxmlformats.org/drawingml/2006/table">
            <a:tbl>
              <a:tblPr firstRow="1" firstCol="1" bandRow="1"/>
              <a:tblGrid>
                <a:gridCol w="3081947">
                  <a:extLst>
                    <a:ext uri="{9D8B030D-6E8A-4147-A177-3AD203B41FA5}">
                      <a16:colId xmlns:a16="http://schemas.microsoft.com/office/drawing/2014/main" val="1836165926"/>
                    </a:ext>
                  </a:extLst>
                </a:gridCol>
                <a:gridCol w="2808301">
                  <a:extLst>
                    <a:ext uri="{9D8B030D-6E8A-4147-A177-3AD203B41FA5}">
                      <a16:colId xmlns:a16="http://schemas.microsoft.com/office/drawing/2014/main" val="2667903914"/>
                    </a:ext>
                  </a:extLst>
                </a:gridCol>
                <a:gridCol w="1496071">
                  <a:extLst>
                    <a:ext uri="{9D8B030D-6E8A-4147-A177-3AD203B41FA5}">
                      <a16:colId xmlns:a16="http://schemas.microsoft.com/office/drawing/2014/main" val="2241387468"/>
                    </a:ext>
                  </a:extLst>
                </a:gridCol>
              </a:tblGrid>
              <a:tr h="480048">
                <a:tc>
                  <a:txBody>
                    <a:bodyPr/>
                    <a:lstStyle/>
                    <a:p>
                      <a:pPr marL="0" marR="0" algn="l">
                        <a:lnSpc>
                          <a:spcPct val="107000"/>
                        </a:lnSpc>
                        <a:spcBef>
                          <a:spcPts val="0"/>
                        </a:spcBef>
                        <a:spcAft>
                          <a:spcPts val="0"/>
                        </a:spcAft>
                      </a:pPr>
                      <a:r>
                        <a:rPr lang="en-US" sz="1800" b="1"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Historical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Dollars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of Sales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3606561679"/>
                  </a:ext>
                </a:extLst>
              </a:tr>
              <a:tr h="480048">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Sales: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solidFill>
                      <a:srgbClr val="FFFF00"/>
                    </a:solidFill>
                  </a:tcPr>
                </a:tc>
                <a:tc>
                  <a:txBody>
                    <a:bodyPr/>
                    <a:lstStyle/>
                    <a:p>
                      <a:pPr marL="0" marR="0" algn="r">
                        <a:lnSpc>
                          <a:spcPct val="107000"/>
                        </a:lnSpc>
                        <a:spcBef>
                          <a:spcPts val="0"/>
                        </a:spcBef>
                        <a:spcAft>
                          <a:spcPts val="0"/>
                        </a:spcAft>
                      </a:pPr>
                      <a:r>
                        <a:rPr lang="en-US" sz="180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100%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905455223"/>
                  </a:ext>
                </a:extLst>
              </a:tr>
              <a:tr h="480048">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-Cost of Goods Sold: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2166804546"/>
                  </a:ext>
                </a:extLst>
              </a:tr>
              <a:tr h="480048">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Gross Margin: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2563532972"/>
                  </a:ext>
                </a:extLst>
              </a:tr>
              <a:tr h="454719">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Overhead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519603699"/>
                  </a:ext>
                </a:extLst>
              </a:tr>
              <a:tr h="480048">
                <a:tc>
                  <a:txBody>
                    <a:bodyPr/>
                    <a:lstStyle/>
                    <a:p>
                      <a:pPr marL="0" marR="0" algn="ct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Profit (Net Income)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800" dirty="0">
                          <a:solidFill>
                            <a:srgbClr val="003359"/>
                          </a:solidFill>
                          <a:effectLst/>
                          <a:latin typeface="Glypha LT Pro" panose="020607030405050202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3359"/>
                      </a:solidFill>
                      <a:prstDash val="solid"/>
                      <a:round/>
                      <a:headEnd type="none" w="med" len="med"/>
                      <a:tailEnd type="none" w="med" len="med"/>
                    </a:lnL>
                    <a:lnR w="12700" cap="flat" cmpd="sng" algn="ctr">
                      <a:solidFill>
                        <a:srgbClr val="003359"/>
                      </a:solidFill>
                      <a:prstDash val="solid"/>
                      <a:round/>
                      <a:headEnd type="none" w="med" len="med"/>
                      <a:tailEnd type="none" w="med" len="med"/>
                    </a:lnR>
                    <a:lnT w="12700" cap="flat" cmpd="sng" algn="ctr">
                      <a:solidFill>
                        <a:srgbClr val="003359"/>
                      </a:solidFill>
                      <a:prstDash val="solid"/>
                      <a:round/>
                      <a:headEnd type="none" w="med" len="med"/>
                      <a:tailEnd type="none" w="med" len="med"/>
                    </a:lnT>
                    <a:lnB w="12700" cap="flat" cmpd="sng" algn="ctr">
                      <a:solidFill>
                        <a:srgbClr val="003359"/>
                      </a:solidFill>
                      <a:prstDash val="solid"/>
                      <a:round/>
                      <a:headEnd type="none" w="med" len="med"/>
                      <a:tailEnd type="none" w="med" len="med"/>
                    </a:lnB>
                  </a:tcPr>
                </a:tc>
                <a:extLst>
                  <a:ext uri="{0D108BD9-81ED-4DB2-BD59-A6C34878D82A}">
                    <a16:rowId xmlns:a16="http://schemas.microsoft.com/office/drawing/2014/main" val="3321676504"/>
                  </a:ext>
                </a:extLst>
              </a:tr>
            </a:tbl>
          </a:graphicData>
        </a:graphic>
      </p:graphicFrame>
      <p:sp>
        <p:nvSpPr>
          <p:cNvPr id="5" name="Down Arrow Callout 4"/>
          <p:cNvSpPr/>
          <p:nvPr/>
        </p:nvSpPr>
        <p:spPr>
          <a:xfrm>
            <a:off x="1066800" y="294640"/>
            <a:ext cx="6868160" cy="3058160"/>
          </a:xfrm>
          <a:prstGeom prst="downArrowCallout">
            <a:avLst>
              <a:gd name="adj1" fmla="val 6891"/>
              <a:gd name="adj2" fmla="val 7715"/>
              <a:gd name="adj3" fmla="val 16773"/>
              <a:gd name="adj4" fmla="val 39357"/>
            </a:avLst>
          </a:prstGeom>
          <a:solidFill>
            <a:srgbClr val="0033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Sales:  Use last year's records as a </a:t>
            </a:r>
            <a:r>
              <a:rPr lang="en-US" sz="2800" dirty="0">
                <a:solidFill>
                  <a:schemeClr val="bg1"/>
                </a:solidFill>
                <a:ea typeface="Calibri" panose="020F0502020204030204" pitchFamily="34" charset="0"/>
                <a:cs typeface="Times New Roman" panose="02020603050405020304" pitchFamily="18" charset="0"/>
              </a:rPr>
              <a:t>starting</a:t>
            </a:r>
            <a:r>
              <a:rPr lang="en-US" sz="28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point for your five-line income statement. </a:t>
            </a:r>
            <a:endParaRPr lang="en-US" sz="2800" dirty="0">
              <a:solidFill>
                <a:schemeClr val="bg1"/>
              </a:solidFill>
            </a:endParaRPr>
          </a:p>
        </p:txBody>
      </p:sp>
    </p:spTree>
    <p:extLst>
      <p:ext uri="{BB962C8B-B14F-4D97-AF65-F5344CB8AC3E}">
        <p14:creationId xmlns:p14="http://schemas.microsoft.com/office/powerpoint/2010/main" val="3195017329"/>
      </p:ext>
    </p:extLst>
  </p:cSld>
  <p:clrMapOvr>
    <a:masterClrMapping/>
  </p:clrMapOvr>
</p:sld>
</file>

<file path=ppt/theme/theme1.xml><?xml version="1.0" encoding="utf-8"?>
<a:theme xmlns:a="http://schemas.openxmlformats.org/drawingml/2006/main" name="Crop">
  <a:themeElements>
    <a:clrScheme name="Custom 3">
      <a:dk1>
        <a:sysClr val="windowText" lastClr="000000"/>
      </a:dk1>
      <a:lt1>
        <a:sysClr val="window" lastClr="FFFFFF"/>
      </a:lt1>
      <a:dk2>
        <a:srgbClr val="648C1A"/>
      </a:dk2>
      <a:lt2>
        <a:srgbClr val="D1D3D3"/>
      </a:lt2>
      <a:accent1>
        <a:srgbClr val="648C1A"/>
      </a:accent1>
      <a:accent2>
        <a:srgbClr val="D1D3D3"/>
      </a:accent2>
      <a:accent3>
        <a:srgbClr val="003055"/>
      </a:accent3>
      <a:accent4>
        <a:srgbClr val="648C1A"/>
      </a:accent4>
      <a:accent5>
        <a:srgbClr val="D1D3D3"/>
      </a:accent5>
      <a:accent6>
        <a:srgbClr val="648C1A"/>
      </a:accent6>
      <a:hlink>
        <a:srgbClr val="003055"/>
      </a:hlink>
      <a:folHlink>
        <a:srgbClr val="003055"/>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38731CE969126409FEE510DEBBE1737" ma:contentTypeVersion="12" ma:contentTypeDescription="Create a new document." ma:contentTypeScope="" ma:versionID="4650b1457519ca9241a3b1c1e92b89fd">
  <xsd:schema xmlns:xsd="http://www.w3.org/2001/XMLSchema" xmlns:xs="http://www.w3.org/2001/XMLSchema" xmlns:p="http://schemas.microsoft.com/office/2006/metadata/properties" xmlns:ns2="e2c420db-211b-4ff3-8f41-efa17106f36e" xmlns:ns3="d2ebc645-f219-467c-87e8-8408acd3bbda" targetNamespace="http://schemas.microsoft.com/office/2006/metadata/properties" ma:root="true" ma:fieldsID="02d364070b6fead12025cb4830a7284c" ns2:_="" ns3:_="">
    <xsd:import namespace="e2c420db-211b-4ff3-8f41-efa17106f36e"/>
    <xsd:import namespace="d2ebc645-f219-467c-87e8-8408acd3bbd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c420db-211b-4ff3-8f41-efa17106f3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ebc645-f219-467c-87e8-8408acd3bbd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d2ebc645-f219-467c-87e8-8408acd3bbda">
      <UserInfo>
        <DisplayName>Luke Hodges</DisplayName>
        <AccountId>157</AccountId>
        <AccountType/>
      </UserInfo>
    </SharedWithUsers>
  </documentManagement>
</p:properties>
</file>

<file path=customXml/itemProps1.xml><?xml version="1.0" encoding="utf-8"?>
<ds:datastoreItem xmlns:ds="http://schemas.openxmlformats.org/officeDocument/2006/customXml" ds:itemID="{D53EE2DF-8DB2-4451-B43F-21C8D375FE7F}">
  <ds:schemaRefs>
    <ds:schemaRef ds:uri="http://schemas.microsoft.com/sharepoint/v3/contenttype/forms"/>
  </ds:schemaRefs>
</ds:datastoreItem>
</file>

<file path=customXml/itemProps2.xml><?xml version="1.0" encoding="utf-8"?>
<ds:datastoreItem xmlns:ds="http://schemas.openxmlformats.org/officeDocument/2006/customXml" ds:itemID="{5EA0D960-0A32-4E9E-84A4-6D684F6D91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2c420db-211b-4ff3-8f41-efa17106f36e"/>
    <ds:schemaRef ds:uri="d2ebc645-f219-467c-87e8-8408acd3bb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82E64E3-24D9-48E7-827D-23CC92D12CE7}">
  <ds:schemaRefs>
    <ds:schemaRef ds:uri="http://schemas.microsoft.com/office/2006/metadata/properties"/>
    <ds:schemaRef ds:uri="http://schemas.microsoft.com/office/infopath/2007/PartnerControls"/>
    <ds:schemaRef ds:uri="d2ebc645-f219-467c-87e8-8408acd3bbda"/>
  </ds:schemaRefs>
</ds:datastoreItem>
</file>

<file path=docProps/app.xml><?xml version="1.0" encoding="utf-8"?>
<Properties xmlns="http://schemas.openxmlformats.org/officeDocument/2006/extended-properties" xmlns:vt="http://schemas.openxmlformats.org/officeDocument/2006/docPropsVTypes">
  <Template>TM10001105[[fn=Crop]]</Template>
  <TotalTime>2170</TotalTime>
  <Words>1046</Words>
  <Application>Microsoft Office PowerPoint</Application>
  <PresentationFormat>On-screen Show (4:3)</PresentationFormat>
  <Paragraphs>255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Crop</vt:lpstr>
      <vt:lpstr> the one-page business plan</vt:lpstr>
      <vt:lpstr>What is a One-Page  Business Plan?</vt:lpstr>
      <vt:lpstr>Why is Having a Business Plan Important?</vt:lpstr>
      <vt:lpstr>Time to Begin Planning!</vt:lpstr>
      <vt:lpstr>Develop Business Objectives</vt:lpstr>
      <vt:lpstr>Create SMART Goals</vt:lpstr>
      <vt:lpstr>Form an Action Plan</vt:lpstr>
      <vt:lpstr>The 5-Line Income Statement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Resources</vt:lpstr>
      <vt:lpstr>Farm Credit of the Virginias, Knowledge center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Stand Out  in an Outstanding Crowd</dc:title>
  <dc:creator>Rebecca Webert</dc:creator>
  <cp:lastModifiedBy>Rothwell, Marie</cp:lastModifiedBy>
  <cp:revision>51</cp:revision>
  <dcterms:created xsi:type="dcterms:W3CDTF">2019-05-02T14:12:46Z</dcterms:created>
  <dcterms:modified xsi:type="dcterms:W3CDTF">2020-06-29T17:29:02Z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0x010100538731CE969126409FEE510DEBBE1737</vt:lpwstr>
  </property>
</Properties>
</file>